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2" r:id="rId1"/>
  </p:sldMasterIdLst>
  <p:notesMasterIdLst>
    <p:notesMasterId r:id="rId31"/>
  </p:notesMasterIdLst>
  <p:sldIdLst>
    <p:sldId id="258" r:id="rId2"/>
    <p:sldId id="302" r:id="rId3"/>
    <p:sldId id="336" r:id="rId4"/>
    <p:sldId id="340" r:id="rId5"/>
    <p:sldId id="342" r:id="rId6"/>
    <p:sldId id="341" r:id="rId7"/>
    <p:sldId id="343" r:id="rId8"/>
    <p:sldId id="337" r:id="rId9"/>
    <p:sldId id="365" r:id="rId10"/>
    <p:sldId id="366" r:id="rId11"/>
    <p:sldId id="363" r:id="rId12"/>
    <p:sldId id="357" r:id="rId13"/>
    <p:sldId id="358" r:id="rId14"/>
    <p:sldId id="359" r:id="rId15"/>
    <p:sldId id="360" r:id="rId16"/>
    <p:sldId id="361" r:id="rId17"/>
    <p:sldId id="362" r:id="rId18"/>
    <p:sldId id="338" r:id="rId19"/>
    <p:sldId id="349" r:id="rId20"/>
    <p:sldId id="339" r:id="rId21"/>
    <p:sldId id="350" r:id="rId22"/>
    <p:sldId id="335" r:id="rId23"/>
    <p:sldId id="345" r:id="rId24"/>
    <p:sldId id="351" r:id="rId25"/>
    <p:sldId id="352" r:id="rId26"/>
    <p:sldId id="353" r:id="rId27"/>
    <p:sldId id="354" r:id="rId28"/>
    <p:sldId id="355" r:id="rId29"/>
    <p:sldId id="364" r:id="rId30"/>
  </p:sldIdLst>
  <p:sldSz cx="12192000" cy="6858000"/>
  <p:notesSz cx="7104063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지누 김" initials="지김" lastIdx="1" clrIdx="0">
    <p:extLst>
      <p:ext uri="{19B8F6BF-5375-455C-9EA6-DF929625EA0E}">
        <p15:presenceInfo xmlns:p15="http://schemas.microsoft.com/office/powerpoint/2012/main" userId="3eb7201933a0b95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  <a:srgbClr val="A1CA4E"/>
    <a:srgbClr val="EEE97E"/>
    <a:srgbClr val="CBD5E8"/>
    <a:srgbClr val="E7EBF4"/>
    <a:srgbClr val="FFFFFF"/>
    <a:srgbClr val="FFFFCD"/>
    <a:srgbClr val="F5D3D3"/>
    <a:srgbClr val="D9D9D9"/>
    <a:srgbClr val="F9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50" autoAdjust="0"/>
    <p:restoredTop sz="86082" autoAdjust="0"/>
  </p:normalViewPr>
  <p:slideViewPr>
    <p:cSldViewPr snapToGrid="0">
      <p:cViewPr>
        <p:scale>
          <a:sx n="100" d="100"/>
          <a:sy n="100" d="100"/>
        </p:scale>
        <p:origin x="72" y="1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AC665A8D-A86E-40B0-A78D-EBE62CD31BF3}" type="datetimeFigureOut">
              <a:rPr lang="ko-KR" altLang="en-US" smtClean="0"/>
              <a:t>2023-08-21 (Mon)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3E8454D6-1200-4757-A945-A6C3F2F88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353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>
                <a:effectLst/>
              </a:rPr>
              <a:t>파일 시스템</a:t>
            </a:r>
            <a:r>
              <a:rPr lang="en-US" altLang="ko-KR" b="1" dirty="0">
                <a:effectLst/>
              </a:rPr>
              <a:t>		</a:t>
            </a:r>
            <a:r>
              <a:rPr lang="ko-KR" altLang="en-US" b="1" dirty="0">
                <a:effectLst/>
              </a:rPr>
              <a:t>데이터베이스 모델링</a:t>
            </a:r>
            <a:r>
              <a:rPr lang="en-US" altLang="ko-KR" b="1" dirty="0">
                <a:effectLst/>
              </a:rPr>
              <a:t>	</a:t>
            </a:r>
            <a:r>
              <a:rPr lang="ko-KR" altLang="en-US" b="1" dirty="0">
                <a:effectLst/>
              </a:rPr>
              <a:t>관계형 데이터베이스</a:t>
            </a:r>
            <a:endParaRPr lang="en-US" altLang="ko-KR" b="1" dirty="0">
              <a:effectLst/>
            </a:endParaRPr>
          </a:p>
          <a:p>
            <a:endParaRPr lang="en-US" altLang="ko-KR" b="1" dirty="0">
              <a:effectLst/>
            </a:endParaRPr>
          </a:p>
          <a:p>
            <a:r>
              <a:rPr lang="ko-KR" altLang="en-US" b="1" dirty="0">
                <a:effectLst/>
              </a:rPr>
              <a:t>파일</a:t>
            </a:r>
            <a:r>
              <a:rPr lang="en-US" altLang="ko-KR" b="1" dirty="0">
                <a:effectLst/>
              </a:rPr>
              <a:t>(File)		</a:t>
            </a:r>
            <a:r>
              <a:rPr lang="ko-KR" altLang="en-US" b="1" dirty="0">
                <a:effectLst/>
              </a:rPr>
              <a:t>엔티티</a:t>
            </a:r>
            <a:r>
              <a:rPr lang="en-US" altLang="ko-KR" b="1" dirty="0">
                <a:effectLst/>
              </a:rPr>
              <a:t>(Entity)		</a:t>
            </a:r>
            <a:r>
              <a:rPr lang="ko-KR" altLang="en-US" b="1" dirty="0">
                <a:effectLst/>
              </a:rPr>
              <a:t>테이블</a:t>
            </a:r>
            <a:r>
              <a:rPr lang="en-US" altLang="ko-KR" b="1" dirty="0">
                <a:effectLst/>
              </a:rPr>
              <a:t>(Table)</a:t>
            </a:r>
          </a:p>
          <a:p>
            <a:r>
              <a:rPr lang="ko-KR" altLang="en-US" b="1" dirty="0">
                <a:effectLst/>
              </a:rPr>
              <a:t>레코드</a:t>
            </a:r>
            <a:r>
              <a:rPr lang="en-US" altLang="ko-KR" b="1" dirty="0">
                <a:effectLst/>
              </a:rPr>
              <a:t>(Record)	</a:t>
            </a:r>
            <a:r>
              <a:rPr lang="ko-KR" altLang="en-US" b="1" dirty="0" err="1">
                <a:effectLst/>
              </a:rPr>
              <a:t>튜플</a:t>
            </a:r>
            <a:r>
              <a:rPr lang="en-US" altLang="ko-KR" b="1" dirty="0">
                <a:effectLst/>
              </a:rPr>
              <a:t>(tuple)		</a:t>
            </a:r>
            <a:r>
              <a:rPr lang="ko-KR" altLang="en-US" b="1" dirty="0">
                <a:effectLst/>
              </a:rPr>
              <a:t>행</a:t>
            </a:r>
            <a:r>
              <a:rPr lang="en-US" altLang="ko-KR" b="1" dirty="0">
                <a:effectLst/>
              </a:rPr>
              <a:t>(Row)</a:t>
            </a:r>
          </a:p>
          <a:p>
            <a:r>
              <a:rPr lang="ko-KR" altLang="en-US" b="1" dirty="0">
                <a:effectLst/>
              </a:rPr>
              <a:t>키</a:t>
            </a:r>
            <a:r>
              <a:rPr lang="en-US" altLang="ko-KR" b="1" dirty="0">
                <a:effectLst/>
              </a:rPr>
              <a:t>(Key)		</a:t>
            </a:r>
            <a:r>
              <a:rPr lang="ko-KR" altLang="en-US" b="1" dirty="0">
                <a:effectLst/>
              </a:rPr>
              <a:t>식별자</a:t>
            </a:r>
            <a:r>
              <a:rPr lang="en-US" altLang="ko-KR" b="1" dirty="0">
                <a:effectLst/>
              </a:rPr>
              <a:t>(Identifier)	</a:t>
            </a:r>
            <a:r>
              <a:rPr lang="ko-KR" altLang="en-US" b="1" dirty="0" err="1">
                <a:effectLst/>
              </a:rPr>
              <a:t>기본키</a:t>
            </a:r>
            <a:r>
              <a:rPr lang="en-US" altLang="ko-KR" b="1" dirty="0">
                <a:effectLst/>
              </a:rPr>
              <a:t>(Primary Key), Unique</a:t>
            </a:r>
          </a:p>
          <a:p>
            <a:r>
              <a:rPr lang="ko-KR" altLang="en-US" b="1" dirty="0">
                <a:effectLst/>
              </a:rPr>
              <a:t>필드</a:t>
            </a:r>
            <a:r>
              <a:rPr lang="en-US" altLang="ko-KR" b="1" dirty="0">
                <a:effectLst/>
              </a:rPr>
              <a:t>(Field)		</a:t>
            </a:r>
            <a:r>
              <a:rPr lang="ko-KR" altLang="en-US" b="1" dirty="0">
                <a:effectLst/>
              </a:rPr>
              <a:t>속성</a:t>
            </a:r>
            <a:r>
              <a:rPr lang="en-US" altLang="ko-KR" b="1" dirty="0">
                <a:effectLst/>
              </a:rPr>
              <a:t>(Attribute)	</a:t>
            </a:r>
            <a:r>
              <a:rPr lang="ko-KR" altLang="en-US" b="1" dirty="0">
                <a:effectLst/>
              </a:rPr>
              <a:t>열</a:t>
            </a:r>
            <a:r>
              <a:rPr lang="en-US" altLang="ko-KR" b="1" dirty="0">
                <a:effectLst/>
              </a:rPr>
              <a:t>(Column)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54D6-1200-4757-A945-A6C3F2F888C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723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ORM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: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애플리케이션의 객체를 </a:t>
            </a: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RDB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테이블에 매핑하는 것</a:t>
            </a:r>
            <a:endParaRPr lang="en-US" altLang="ko-KR" dirty="0"/>
          </a:p>
          <a:p>
            <a:pPr lvl="1">
              <a:defRPr/>
            </a:pP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54D6-1200-4757-A945-A6C3F2F888C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4697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_PIN_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 algn="ctr">
              <a:defRPr sz="3200" b="1" baseline="0">
                <a:solidFill>
                  <a:srgbClr val="17375E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en-US" altLang="ko-KR"/>
              <a:t>PPT TITLE</a:t>
            </a:r>
            <a:endParaRPr lang="ko-KR" altLang="en-US" dirty="0"/>
          </a:p>
        </p:txBody>
      </p:sp>
      <p:sp>
        <p:nvSpPr>
          <p:cNvPr id="8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776000" y="4293096"/>
            <a:ext cx="8640000" cy="36000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2023.xx.xx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164659" y="578713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ko-KR" altLang="en-US">
                <a:solidFill>
                  <a:prstClr val="black"/>
                </a:solidFill>
              </a:rPr>
              <a:t>서경대학교</a:t>
            </a:r>
          </a:p>
        </p:txBody>
      </p:sp>
      <p:sp>
        <p:nvSpPr>
          <p:cNvPr id="10" name="텍스트 개체 틀 10"/>
          <p:cNvSpPr>
            <a:spLocks noGrp="1"/>
          </p:cNvSpPr>
          <p:nvPr>
            <p:ph type="body" sz="quarter" idx="14" hasCustomPrompt="1"/>
          </p:nvPr>
        </p:nvSpPr>
        <p:spPr>
          <a:xfrm>
            <a:off x="1776000" y="5013096"/>
            <a:ext cx="8640000" cy="360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ko-KR" altLang="en-US"/>
              <a:t>작성자</a:t>
            </a:r>
            <a:r>
              <a:rPr lang="en-US" altLang="ko-KR"/>
              <a:t>(</a:t>
            </a:r>
            <a:r>
              <a:rPr lang="ko-KR" altLang="en-US"/>
              <a:t>이메일</a:t>
            </a:r>
            <a:r>
              <a:rPr lang="en-US" altLang="ko-KR"/>
              <a:t>)</a:t>
            </a:r>
            <a:endParaRPr lang="ko-KR" altLang="en-US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5" hasCustomPrompt="1"/>
          </p:nvPr>
        </p:nvSpPr>
        <p:spPr>
          <a:xfrm>
            <a:off x="1776000" y="4653096"/>
            <a:ext cx="8640000" cy="3600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r>
              <a:rPr lang="en-US" altLang="ko-KR" dirty="0"/>
              <a:t>Power Information Network LAB.</a:t>
            </a:r>
          </a:p>
        </p:txBody>
      </p:sp>
    </p:spTree>
    <p:extLst>
      <p:ext uri="{BB962C8B-B14F-4D97-AF65-F5344CB8AC3E}">
        <p14:creationId xmlns:p14="http://schemas.microsoft.com/office/powerpoint/2010/main" val="644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여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885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부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0087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잘 안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495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(제목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274639"/>
            <a:ext cx="10027479" cy="944562"/>
          </a:xfrm>
          <a:noFill/>
        </p:spPr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9600" y="1447800"/>
            <a:ext cx="10972800" cy="493004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14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(비교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0" y="1535114"/>
            <a:ext cx="5386917" cy="639762"/>
          </a:xfrm>
        </p:spPr>
        <p:txBody>
          <a:bodyPr anchor="b">
            <a:noAutofit/>
          </a:bodyPr>
          <a:lstStyle>
            <a:lvl1pPr marL="0" indent="0">
              <a:buNone/>
              <a:defRPr sz="26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7" y="1535114"/>
            <a:ext cx="5389033" cy="639762"/>
          </a:xfrm>
        </p:spPr>
        <p:txBody>
          <a:bodyPr anchor="b">
            <a:noAutofit/>
          </a:bodyPr>
          <a:lstStyle>
            <a:lvl1pPr marL="0" indent="0">
              <a:buNone/>
              <a:defRPr sz="26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7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42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(캡션 있는 콘텐츠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</p:spPr>
        <p:txBody>
          <a:bodyPr anchor="b"/>
          <a:lstStyle>
            <a:lvl1pPr algn="l">
              <a:lnSpc>
                <a:spcPct val="100000"/>
              </a:lnSpc>
              <a:defRPr sz="2400" b="1" baseline="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2"/>
            <a:ext cx="4011084" cy="4691063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3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(캡션 있는 그림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398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(제목 및 세로 텍스트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66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((Unused) 1_Title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1051563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286" y="4678224"/>
            <a:ext cx="7862956" cy="945336"/>
          </a:xfrm>
          <a:effectLst>
            <a:outerShdw blurRad="12700" dist="12700" dir="5400000" algn="ctr" rotWithShape="0">
              <a:schemeClr val="tx1">
                <a:alpha val="50000"/>
              </a:schemeClr>
            </a:outerShdw>
          </a:effectLst>
        </p:spPr>
        <p:txBody>
          <a:bodyPr lIns="0" tIns="0" rIns="0" bIns="0" anchor="ctr" anchorCtr="0">
            <a:noAutofit/>
          </a:bodyPr>
          <a:lstStyle>
            <a:lvl1pPr algn="l">
              <a:lnSpc>
                <a:spcPts val="3840"/>
              </a:lnSpc>
              <a:defRPr lang="en-US" sz="4800" dirty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288" y="5715000"/>
            <a:ext cx="11410555" cy="739670"/>
          </a:xfrm>
        </p:spPr>
        <p:txBody>
          <a:bodyPr lIns="0" tIns="0" rIns="0" bIns="0" anchor="b">
            <a:noAutofit/>
          </a:bodyPr>
          <a:lstStyle>
            <a:lvl1pPr marL="411480" marR="0" indent="-411480" algn="l" defTabSz="5486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1">
                    <a:lumMod val="65000"/>
                  </a:schemeClr>
                </a:solidFill>
                <a:effectLst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411480" marR="0" lvl="0" indent="-411480" algn="l" defTabSz="5486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ko-KR" altLang="en-US" sz="3360" b="0" i="0" u="none" strike="noStrike" kern="1200" cap="none" spc="0" normalizeH="0" baseline="0" noProof="0">
                <a:ln>
                  <a:noFill/>
                </a:ln>
                <a:solidFill>
                  <a:srgbClr val="80808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클릭하여 마스터 부제목 스타일 편집</a:t>
            </a:r>
            <a:endParaRPr kumimoji="0" lang="en-US" sz="3360" b="0" i="0" u="none" strike="noStrike" kern="1200" cap="none" spc="0" normalizeH="0" baseline="0" noProof="0" dirty="0">
              <a:ln>
                <a:noFill/>
              </a:ln>
              <a:solidFill>
                <a:srgbClr val="808084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287" y="2606040"/>
            <a:ext cx="2692400" cy="178308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3052" y="2606041"/>
            <a:ext cx="1595120" cy="176479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0" y="2606041"/>
            <a:ext cx="1584960" cy="176479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62763" y="2613661"/>
            <a:ext cx="1656080" cy="175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9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_PIN_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 algn="ctr">
              <a:defRPr sz="3200" b="1" baseline="0">
                <a:solidFill>
                  <a:srgbClr val="17375E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en-US" altLang="ko-KR"/>
              <a:t>PPT TITLE</a:t>
            </a:r>
            <a:endParaRPr lang="ko-KR" altLang="en-US" dirty="0"/>
          </a:p>
        </p:txBody>
      </p:sp>
      <p:sp>
        <p:nvSpPr>
          <p:cNvPr id="8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776000" y="4434413"/>
            <a:ext cx="8640000" cy="36004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2023.xx.xx.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164659" y="578713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ko-KR" altLang="en-US">
                <a:solidFill>
                  <a:prstClr val="black"/>
                </a:solidFill>
              </a:rPr>
              <a:t>서경대학교</a:t>
            </a:r>
          </a:p>
        </p:txBody>
      </p:sp>
      <p:sp>
        <p:nvSpPr>
          <p:cNvPr id="10" name="텍스트 개체 틀 10"/>
          <p:cNvSpPr>
            <a:spLocks noGrp="1"/>
          </p:cNvSpPr>
          <p:nvPr>
            <p:ph type="body" sz="quarter" idx="14" hasCustomPrompt="1"/>
          </p:nvPr>
        </p:nvSpPr>
        <p:spPr>
          <a:xfrm>
            <a:off x="1776000" y="4794453"/>
            <a:ext cx="8640000" cy="36004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ko-KR" altLang="en-US"/>
              <a:t>작성자</a:t>
            </a:r>
            <a:r>
              <a:rPr lang="en-US" altLang="ko-KR"/>
              <a:t>(</a:t>
            </a:r>
            <a:r>
              <a:rPr lang="ko-KR" altLang="en-US"/>
              <a:t>이메일</a:t>
            </a:r>
            <a:r>
              <a:rPr lang="en-US" altLang="ko-KR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9982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32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5101"/>
            <a:ext cx="10972800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90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큰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32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435101"/>
            <a:ext cx="10972800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939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_제목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8" y="2012309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3830" y="2397035"/>
            <a:ext cx="7242628" cy="1282492"/>
          </a:xfrm>
        </p:spPr>
        <p:txBody>
          <a:bodyPr anchor="b"/>
          <a:lstStyle>
            <a:lvl1pPr algn="l">
              <a:defRPr sz="48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2" y="4174821"/>
            <a:ext cx="10283372" cy="837277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16068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구역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8" y="2012309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3830" y="2787754"/>
            <a:ext cx="7242628" cy="1282492"/>
          </a:xfrm>
        </p:spPr>
        <p:txBody>
          <a:bodyPr anchor="b"/>
          <a:lstStyle>
            <a:lvl1pPr algn="l">
              <a:defRPr sz="48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2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컨텐츠_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32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FF047B-5D16-5328-7EA8-657C8CEA26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5999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73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큰_컨텐츠_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32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©2023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A661639-B420-F11C-E6DC-688451F1DB53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095999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580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감사합니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3" y="2782669"/>
            <a:ext cx="11101249" cy="6463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vl="0" indent="0" algn="ctr">
              <a:spcBef>
                <a:spcPct val="20000"/>
              </a:spcBef>
              <a:buSzPct val="100000"/>
              <a:buFontTx/>
              <a:buNone/>
              <a:defRPr sz="3600" b="1" baseline="0">
                <a:solidFill>
                  <a:schemeClr val="tx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500" b="1">
                <a:latin typeface="+mn-ea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300" b="1">
                <a:latin typeface="+mn-ea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1300" b="1">
                <a:latin typeface="+mn-ea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1300" b="1">
                <a:latin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9pPr>
          </a:lstStyle>
          <a:p>
            <a:pPr lvl="0"/>
            <a:r>
              <a:rPr lang="ko-KR" altLang="en-US" sz="4000" noProof="0" dirty="0">
                <a:solidFill>
                  <a:schemeClr val="accent1">
                    <a:lumMod val="50000"/>
                  </a:schemeClr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12008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35101"/>
            <a:ext cx="10972800" cy="48895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4" y="274639"/>
            <a:ext cx="10027479" cy="9445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ko-KR" altLang="en-US" sz="4320" b="0" i="0" u="none" strike="noStrike" kern="1200" cap="none" spc="0" normalizeH="0" baseline="0" noProof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마스터 제목 스타일 편집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6503652"/>
            <a:ext cx="12204700" cy="361249"/>
          </a:xfrm>
          <a:prstGeom prst="rect">
            <a:avLst/>
          </a:prstGeom>
        </p:spPr>
      </p:pic>
      <p:sp>
        <p:nvSpPr>
          <p:cNvPr id="9" name="Footer Placeholder 4"/>
          <p:cNvSpPr txBox="1">
            <a:spLocks/>
          </p:cNvSpPr>
          <p:nvPr/>
        </p:nvSpPr>
        <p:spPr>
          <a:xfrm>
            <a:off x="101600" y="6454056"/>
            <a:ext cx="4572000" cy="365125"/>
          </a:xfrm>
          <a:prstGeom prst="rect">
            <a:avLst/>
          </a:prstGeom>
          <a:ln w="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08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</a:defRPr>
            </a:lvl1pPr>
          </a:lstStyle>
          <a:p>
            <a:fld id="{D9077D98-EF84-479F-B0A6-B3152D61A2E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9865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9" r:id="rId2"/>
    <p:sldLayoutId id="2147483774" r:id="rId3"/>
    <p:sldLayoutId id="2147483894" r:id="rId4"/>
    <p:sldLayoutId id="2147483775" r:id="rId5"/>
    <p:sldLayoutId id="2147483893" r:id="rId6"/>
    <p:sldLayoutId id="2147483900" r:id="rId7"/>
    <p:sldLayoutId id="2147483901" r:id="rId8"/>
    <p:sldLayoutId id="2147483779" r:id="rId9"/>
    <p:sldLayoutId id="2147483895" r:id="rId10"/>
    <p:sldLayoutId id="2147483896" r:id="rId11"/>
    <p:sldLayoutId id="2147483897" r:id="rId12"/>
    <p:sldLayoutId id="2147483778" r:id="rId13"/>
    <p:sldLayoutId id="2147483777" r:id="rId14"/>
    <p:sldLayoutId id="2147483780" r:id="rId15"/>
    <p:sldLayoutId id="2147483781" r:id="rId16"/>
    <p:sldLayoutId id="2147483782" r:id="rId17"/>
    <p:sldLayoutId id="2147483773" r:id="rId18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dt="0"/>
  <p:txStyles>
    <p:titleStyle>
      <a:lvl1pPr algn="l" defTabSz="548640" rtl="0" eaLnBrk="1" latinLnBrk="1" hangingPunct="1">
        <a:lnSpc>
          <a:spcPts val="4320"/>
        </a:lnSpc>
        <a:spcBef>
          <a:spcPct val="0"/>
        </a:spcBef>
        <a:buNone/>
        <a:defRPr sz="3840" kern="1200" baseline="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50520" indent="-350520" algn="l" defTabSz="54864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1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1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1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99FD5-E5F4-4847-A036-17F3EF6273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Kubernetes Application Web Viewer </a:t>
            </a:r>
            <a:r>
              <a:rPr lang="ko-KR" altLang="en-US" dirty="0"/>
              <a:t>구현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B186A3-3CFC-9056-3CE9-36690BD8DB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2023.08.21</a:t>
            </a:r>
            <a:endParaRPr lang="ko-KR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24AAD0-9197-4434-5484-3E50387A09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76000" y="5150256"/>
            <a:ext cx="8640000" cy="360000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ko-KR" altLang="en-US" dirty="0" err="1"/>
              <a:t>김어진</a:t>
            </a:r>
            <a:r>
              <a:rPr lang="en-US" altLang="ko-KR" dirty="0"/>
              <a:t>(eojin1030@skuniv.ac.kr)</a:t>
            </a:r>
          </a:p>
          <a:p>
            <a:pPr>
              <a:lnSpc>
                <a:spcPct val="80000"/>
              </a:lnSpc>
            </a:pPr>
            <a:r>
              <a:rPr lang="ko-KR" altLang="en-US" dirty="0" err="1"/>
              <a:t>김호중</a:t>
            </a:r>
            <a:r>
              <a:rPr lang="en-US" altLang="ko-KR" dirty="0"/>
              <a:t>(hotteok@skuniv.ac.kr)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D7C27D-4833-425B-9A4A-B65049862F0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b="1" dirty="0"/>
              <a:t>Power</a:t>
            </a:r>
            <a:r>
              <a:rPr lang="ko-KR" altLang="en-US" b="1" dirty="0"/>
              <a:t> </a:t>
            </a:r>
            <a:r>
              <a:rPr lang="en-US" altLang="ko-KR" b="1" dirty="0"/>
              <a:t>Information</a:t>
            </a:r>
            <a:r>
              <a:rPr lang="ko-KR" altLang="en-US" b="1" dirty="0"/>
              <a:t> </a:t>
            </a:r>
            <a:r>
              <a:rPr lang="en-US" altLang="ko-KR" b="1" dirty="0"/>
              <a:t>Network</a:t>
            </a:r>
            <a:r>
              <a:rPr lang="ko-KR" altLang="en-US" b="1" dirty="0"/>
              <a:t> </a:t>
            </a:r>
            <a:r>
              <a:rPr lang="en-US" altLang="ko-KR" b="1" dirty="0"/>
              <a:t>LAB.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4116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63272-9BB9-4C50-A9B2-B5D7DFE84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Frontend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BBABD-66CA-4AD9-9517-1ADE977F0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Single Page Application</a:t>
            </a:r>
          </a:p>
          <a:p>
            <a:pPr lvl="1"/>
            <a:r>
              <a:rPr lang="ko-KR" altLang="en-US" dirty="0"/>
              <a:t>단일 페이지에서 작동하는 웹 애플리케이션</a:t>
            </a:r>
            <a:endParaRPr lang="en-US" altLang="ko-KR" dirty="0"/>
          </a:p>
          <a:p>
            <a:r>
              <a:rPr lang="en-US" altLang="ko-KR" dirty="0"/>
              <a:t>Ajax</a:t>
            </a:r>
            <a:r>
              <a:rPr lang="en-US" altLang="ko-KR" sz="1800" dirty="0"/>
              <a:t>(Asynchronous JavaScript and XML)</a:t>
            </a:r>
          </a:p>
          <a:p>
            <a:pPr lvl="1"/>
            <a:r>
              <a:rPr lang="ko-KR" altLang="en-US" dirty="0"/>
              <a:t>웹 페이지를 완전히 새로 고치지 않고 페이지의 일부를 업데이트</a:t>
            </a:r>
            <a:endParaRPr lang="en-US" altLang="ko-KR" dirty="0"/>
          </a:p>
          <a:p>
            <a:r>
              <a:rPr lang="en-US" altLang="ko-KR" dirty="0"/>
              <a:t>React</a:t>
            </a:r>
          </a:p>
          <a:p>
            <a:pPr lvl="1"/>
            <a:r>
              <a:rPr lang="en-US" altLang="ko-KR" dirty="0"/>
              <a:t>Virtual DOM</a:t>
            </a:r>
            <a:r>
              <a:rPr lang="ko-KR" altLang="en-US" dirty="0"/>
              <a:t>을 활용하여 성능을 향상시킴</a:t>
            </a:r>
            <a:endParaRPr lang="en-US" altLang="ko-KR" dirty="0"/>
          </a:p>
          <a:p>
            <a:r>
              <a:rPr lang="en-US" altLang="ko-KR" dirty="0"/>
              <a:t>Node.js</a:t>
            </a:r>
          </a:p>
          <a:p>
            <a:pPr lvl="1"/>
            <a:r>
              <a:rPr lang="en-US" altLang="ko-KR" dirty="0"/>
              <a:t>Chrome V8 JavaScript engine</a:t>
            </a:r>
            <a:r>
              <a:rPr lang="ko-KR" altLang="en-US" dirty="0"/>
              <a:t>기반 </a:t>
            </a:r>
            <a:r>
              <a:rPr lang="en-US" altLang="ko-KR" dirty="0"/>
              <a:t>JavaScript </a:t>
            </a:r>
            <a:r>
              <a:rPr lang="ko-KR" altLang="en-US" dirty="0"/>
              <a:t>런타임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0C8D00-82EA-4766-B599-B0683EBF82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</a:t>
            </a:fld>
            <a:endParaRPr lang="ko-KR" alt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A98D119-7C1A-4E29-A1F9-B7CA6D8A0D0E}"/>
              </a:ext>
            </a:extLst>
          </p:cNvPr>
          <p:cNvGrpSpPr/>
          <p:nvPr/>
        </p:nvGrpSpPr>
        <p:grpSpPr>
          <a:xfrm>
            <a:off x="9442926" y="2965083"/>
            <a:ext cx="2565757" cy="3435718"/>
            <a:chOff x="9346485" y="3198919"/>
            <a:chExt cx="2388315" cy="31981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1DB3196-2ED1-405D-8350-84E1245A1372}"/>
                </a:ext>
              </a:extLst>
            </p:cNvPr>
            <p:cNvSpPr txBox="1"/>
            <p:nvPr/>
          </p:nvSpPr>
          <p:spPr>
            <a:xfrm>
              <a:off x="9748162" y="4459677"/>
              <a:ext cx="1584953" cy="2363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/>
                <a:t>&lt;Traditional Page Lifecycle&gt;</a:t>
              </a:r>
              <a:endParaRPr lang="ko-KR" altLang="en-US" sz="1050" dirty="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A9D9B37-49E6-4EB3-AC4E-F370B43DDF31}"/>
                </a:ext>
              </a:extLst>
            </p:cNvPr>
            <p:cNvGrpSpPr/>
            <p:nvPr/>
          </p:nvGrpSpPr>
          <p:grpSpPr>
            <a:xfrm>
              <a:off x="9346485" y="3198919"/>
              <a:ext cx="2388315" cy="1254355"/>
              <a:chOff x="1491449" y="4063137"/>
              <a:chExt cx="3776792" cy="1976961"/>
            </a:xfrm>
          </p:grpSpPr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52C20464-8912-4359-A508-A51233CCBBF1}"/>
                  </a:ext>
                </a:extLst>
              </p:cNvPr>
              <p:cNvSpPr/>
              <p:nvPr/>
            </p:nvSpPr>
            <p:spPr>
              <a:xfrm>
                <a:off x="1491449" y="4063137"/>
                <a:ext cx="1127464" cy="1944210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/>
                  <a:t>Client</a:t>
                </a:r>
                <a:endParaRPr lang="ko-KR" altLang="en-US" sz="1050" dirty="0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41C92758-79E8-4FAA-94BE-0F30CEBA154C}"/>
                  </a:ext>
                </a:extLst>
              </p:cNvPr>
              <p:cNvSpPr/>
              <p:nvPr/>
            </p:nvSpPr>
            <p:spPr>
              <a:xfrm>
                <a:off x="4140777" y="4063137"/>
                <a:ext cx="1127464" cy="1944210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/>
                  <a:t>Server</a:t>
                </a:r>
                <a:endParaRPr lang="ko-KR" altLang="en-US" sz="1050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D651EA4-5D11-4A89-81E4-29E607ED0342}"/>
                  </a:ext>
                </a:extLst>
              </p:cNvPr>
              <p:cNvSpPr txBox="1"/>
              <p:nvPr/>
            </p:nvSpPr>
            <p:spPr>
              <a:xfrm>
                <a:off x="2802681" y="4119532"/>
                <a:ext cx="1154326" cy="3160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Initial GET req</a:t>
                </a:r>
                <a:endParaRPr lang="ko-KR" altLang="en-US" sz="800" b="1" dirty="0"/>
              </a:p>
            </p:txBody>
          </p:sp>
          <p:pic>
            <p:nvPicPr>
              <p:cNvPr id="26" name="Graphic 25" descr="Refresh">
                <a:extLst>
                  <a:ext uri="{FF2B5EF4-FFF2-40B4-BE49-F238E27FC236}">
                    <a16:creationId xmlns:a16="http://schemas.microsoft.com/office/drawing/2014/main" id="{72973277-5B71-4462-9607-EFA9623FE5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14308" y="5540316"/>
                <a:ext cx="283488" cy="283488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2BA558D-F482-4B36-89CE-3474DD61E4F3}"/>
                  </a:ext>
                </a:extLst>
              </p:cNvPr>
              <p:cNvSpPr txBox="1"/>
              <p:nvPr/>
            </p:nvSpPr>
            <p:spPr>
              <a:xfrm>
                <a:off x="1702846" y="5543560"/>
                <a:ext cx="705997" cy="3160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Reload</a:t>
                </a:r>
                <a:endParaRPr lang="ko-KR" altLang="en-US" sz="800" b="1" dirty="0"/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251B732D-9D10-4D0F-AEC7-4DA57CC58F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18913" y="4387172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A5E3EE78-3FC3-4341-A348-F45C7EC9D99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18913" y="4619461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: Folded Corner 29">
                <a:extLst>
                  <a:ext uri="{FF2B5EF4-FFF2-40B4-BE49-F238E27FC236}">
                    <a16:creationId xmlns:a16="http://schemas.microsoft.com/office/drawing/2014/main" id="{A0A2BF08-3FBD-4A92-AECE-70EFEA9B4E44}"/>
                  </a:ext>
                </a:extLst>
              </p:cNvPr>
              <p:cNvSpPr/>
              <p:nvPr/>
            </p:nvSpPr>
            <p:spPr>
              <a:xfrm>
                <a:off x="3250922" y="4464103"/>
                <a:ext cx="257846" cy="343020"/>
              </a:xfrm>
              <a:prstGeom prst="foldedCorner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5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7CC52C2-2225-4DFA-BC45-A78DF54EBD3F}"/>
                  </a:ext>
                </a:extLst>
              </p:cNvPr>
              <p:cNvSpPr txBox="1"/>
              <p:nvPr/>
            </p:nvSpPr>
            <p:spPr>
              <a:xfrm>
                <a:off x="2779092" y="5185042"/>
                <a:ext cx="1201518" cy="3160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Form POST req</a:t>
                </a:r>
                <a:endParaRPr lang="ko-KR" altLang="en-US" sz="800" b="1" dirty="0"/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8C758EB5-31CF-4333-ADB0-37328037E2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18913" y="5452682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7002F98D-5DEE-48E1-B09B-0532EB5589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18913" y="5684971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Rectangle: Folded Corner 33">
                <a:extLst>
                  <a:ext uri="{FF2B5EF4-FFF2-40B4-BE49-F238E27FC236}">
                    <a16:creationId xmlns:a16="http://schemas.microsoft.com/office/drawing/2014/main" id="{59EB0679-AC01-4B2C-859A-AE438C8A3673}"/>
                  </a:ext>
                </a:extLst>
              </p:cNvPr>
              <p:cNvSpPr/>
              <p:nvPr/>
            </p:nvSpPr>
            <p:spPr>
              <a:xfrm>
                <a:off x="3250922" y="5529613"/>
                <a:ext cx="257846" cy="343020"/>
              </a:xfrm>
              <a:prstGeom prst="foldedCorner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5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3751625-049C-4ADF-88DC-12EF6918FB9D}"/>
                  </a:ext>
                </a:extLst>
              </p:cNvPr>
              <p:cNvSpPr txBox="1"/>
              <p:nvPr/>
            </p:nvSpPr>
            <p:spPr>
              <a:xfrm>
                <a:off x="3427232" y="5724024"/>
                <a:ext cx="637570" cy="3160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HTML</a:t>
                </a:r>
                <a:endParaRPr lang="ko-KR" altLang="en-US" sz="800" b="1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C541E30-6722-4EBA-9036-FA45055BCABF}"/>
                  </a:ext>
                </a:extLst>
              </p:cNvPr>
              <p:cNvSpPr txBox="1"/>
              <p:nvPr/>
            </p:nvSpPr>
            <p:spPr>
              <a:xfrm>
                <a:off x="3427232" y="4651300"/>
                <a:ext cx="637570" cy="3160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HTML</a:t>
                </a:r>
                <a:endParaRPr lang="ko-KR" altLang="en-US" sz="800" b="1" dirty="0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902A9D-7F42-4841-A31D-E9DF0F9CE27A}"/>
                </a:ext>
              </a:extLst>
            </p:cNvPr>
            <p:cNvSpPr txBox="1"/>
            <p:nvPr/>
          </p:nvSpPr>
          <p:spPr>
            <a:xfrm>
              <a:off x="10044355" y="6153513"/>
              <a:ext cx="992574" cy="2435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/>
                <a:t>&lt;SPA Lifecycle&gt;</a:t>
              </a:r>
              <a:endParaRPr lang="ko-KR" altLang="en-US" sz="1050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04C8721-A009-47FE-AA81-0C77C47B215C}"/>
                </a:ext>
              </a:extLst>
            </p:cNvPr>
            <p:cNvGrpSpPr/>
            <p:nvPr/>
          </p:nvGrpSpPr>
          <p:grpSpPr>
            <a:xfrm>
              <a:off x="9346485" y="4892755"/>
              <a:ext cx="2388315" cy="1254355"/>
              <a:chOff x="6923761" y="4063137"/>
              <a:chExt cx="3776792" cy="1976961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913A3CFC-1937-477A-84B9-80922E06ECCD}"/>
                  </a:ext>
                </a:extLst>
              </p:cNvPr>
              <p:cNvSpPr/>
              <p:nvPr/>
            </p:nvSpPr>
            <p:spPr>
              <a:xfrm>
                <a:off x="6923761" y="4063137"/>
                <a:ext cx="1127464" cy="1944210"/>
              </a:xfrm>
              <a:prstGeom prst="round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/>
                  <a:t>Client</a:t>
                </a:r>
                <a:endParaRPr lang="ko-KR" altLang="en-US" sz="1050" dirty="0"/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906F753B-BA79-443F-A98C-DFCE751BBC31}"/>
                  </a:ext>
                </a:extLst>
              </p:cNvPr>
              <p:cNvSpPr/>
              <p:nvPr/>
            </p:nvSpPr>
            <p:spPr>
              <a:xfrm>
                <a:off x="9573089" y="4063137"/>
                <a:ext cx="1127464" cy="1944210"/>
              </a:xfrm>
              <a:prstGeom prst="round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/>
                  <a:t>Server</a:t>
                </a:r>
                <a:endParaRPr lang="ko-KR" altLang="en-US" sz="1050" dirty="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E89A75E-623F-4D77-B795-C9FA6F2C73E6}"/>
                  </a:ext>
                </a:extLst>
              </p:cNvPr>
              <p:cNvSpPr txBox="1"/>
              <p:nvPr/>
            </p:nvSpPr>
            <p:spPr>
              <a:xfrm>
                <a:off x="8234993" y="4119532"/>
                <a:ext cx="1154326" cy="3160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Initial GET req</a:t>
                </a:r>
                <a:endParaRPr lang="ko-KR" altLang="en-US" sz="800" b="1" dirty="0"/>
              </a:p>
            </p:txBody>
          </p: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0219B6F5-C8F5-4C6D-AA1E-66289E7ADB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1225" y="4387172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E3EBCD12-3CDE-42A2-8F18-EF720339EC1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51225" y="4619461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: Folded Corner 14">
                <a:extLst>
                  <a:ext uri="{FF2B5EF4-FFF2-40B4-BE49-F238E27FC236}">
                    <a16:creationId xmlns:a16="http://schemas.microsoft.com/office/drawing/2014/main" id="{E3486562-AE38-4317-B93B-575BB9C1BCE6}"/>
                  </a:ext>
                </a:extLst>
              </p:cNvPr>
              <p:cNvSpPr/>
              <p:nvPr/>
            </p:nvSpPr>
            <p:spPr>
              <a:xfrm>
                <a:off x="8683234" y="4464103"/>
                <a:ext cx="257846" cy="343020"/>
              </a:xfrm>
              <a:prstGeom prst="foldedCorner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5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9F82BB3-B641-48F4-9A9A-86C4B873C5D4}"/>
                  </a:ext>
                </a:extLst>
              </p:cNvPr>
              <p:cNvSpPr txBox="1"/>
              <p:nvPr/>
            </p:nvSpPr>
            <p:spPr>
              <a:xfrm>
                <a:off x="8518151" y="5185042"/>
                <a:ext cx="588017" cy="3160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AJAX</a:t>
                </a:r>
                <a:endParaRPr lang="ko-KR" altLang="en-US" sz="800" b="1" dirty="0"/>
              </a:p>
            </p:txBody>
          </p: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8DB8BDB6-68EE-4967-A28D-6EA5B18C82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1225" y="5452682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16244978-3448-493F-B87A-1C237CC9616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51225" y="5684971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DA51B42-D34C-4726-861E-5DF43E6D6E09}"/>
                  </a:ext>
                </a:extLst>
              </p:cNvPr>
              <p:cNvSpPr txBox="1"/>
              <p:nvPr/>
            </p:nvSpPr>
            <p:spPr>
              <a:xfrm>
                <a:off x="8859544" y="4651300"/>
                <a:ext cx="637570" cy="3160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HTML</a:t>
                </a:r>
                <a:endParaRPr lang="ko-KR" altLang="en-US" sz="800" b="1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74AE8F8-EEA1-47C8-A098-9F0BEFE2B3C5}"/>
                  </a:ext>
                </a:extLst>
              </p:cNvPr>
              <p:cNvSpPr/>
              <p:nvPr/>
            </p:nvSpPr>
            <p:spPr>
              <a:xfrm>
                <a:off x="8598181" y="5481637"/>
                <a:ext cx="442957" cy="42862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50"/>
              </a:p>
            </p:txBody>
          </p:sp>
          <p:sp>
            <p:nvSpPr>
              <p:cNvPr id="21" name="Double Brace 20">
                <a:extLst>
                  <a:ext uri="{FF2B5EF4-FFF2-40B4-BE49-F238E27FC236}">
                    <a16:creationId xmlns:a16="http://schemas.microsoft.com/office/drawing/2014/main" id="{E3B89547-9AC9-4D9C-9101-FFA2A25C501C}"/>
                  </a:ext>
                </a:extLst>
              </p:cNvPr>
              <p:cNvSpPr/>
              <p:nvPr/>
            </p:nvSpPr>
            <p:spPr>
              <a:xfrm>
                <a:off x="8705347" y="5516617"/>
                <a:ext cx="224205" cy="343020"/>
              </a:xfrm>
              <a:prstGeom prst="bracePair">
                <a:avLst>
                  <a:gd name="adj" fmla="val 13121"/>
                </a:avLst>
              </a:prstGeom>
              <a:solidFill>
                <a:schemeClr val="bg1"/>
              </a:solidFill>
              <a:ln w="19050">
                <a:solidFill>
                  <a:srgbClr val="C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050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00B0B13-BE58-4028-A905-662BE694176B}"/>
                  </a:ext>
                </a:extLst>
              </p:cNvPr>
              <p:cNvSpPr txBox="1"/>
              <p:nvPr/>
            </p:nvSpPr>
            <p:spPr>
              <a:xfrm>
                <a:off x="8881961" y="5724024"/>
                <a:ext cx="592736" cy="3160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JSON</a:t>
                </a:r>
                <a:endParaRPr lang="ko-KR" altLang="en-US" sz="8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315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34322-815E-409B-BDB8-E6FD44C90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Implementation Detail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75241-F9C1-408A-9F71-918452C3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Page routing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5D10C-AB86-4E6E-8D74-7452DB08B0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11</a:t>
            </a:fld>
            <a:endParaRPr lang="ko-KR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8FD1F9B-9D27-4B96-8023-1F7E1EBE1468}"/>
              </a:ext>
            </a:extLst>
          </p:cNvPr>
          <p:cNvGrpSpPr/>
          <p:nvPr/>
        </p:nvGrpSpPr>
        <p:grpSpPr>
          <a:xfrm>
            <a:off x="976544" y="2123153"/>
            <a:ext cx="2325949" cy="2055219"/>
            <a:chOff x="976544" y="2016620"/>
            <a:chExt cx="2325949" cy="2055219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EC124CC-15B0-4E68-91F6-E35B3B512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6544" y="2016620"/>
              <a:ext cx="2325949" cy="179630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D18512-C3FD-4BA4-BDE5-8D88377DC6C9}"/>
                </a:ext>
              </a:extLst>
            </p:cNvPr>
            <p:cNvSpPr txBox="1"/>
            <p:nvPr/>
          </p:nvSpPr>
          <p:spPr>
            <a:xfrm>
              <a:off x="1574555" y="3764062"/>
              <a:ext cx="11299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&lt;Main Page&gt;</a:t>
              </a:r>
              <a:endParaRPr lang="ko-KR" altLang="en-US" sz="1400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7727B8-DE0E-43EB-BEE5-06F3C63C0C04}"/>
              </a:ext>
            </a:extLst>
          </p:cNvPr>
          <p:cNvGrpSpPr/>
          <p:nvPr/>
        </p:nvGrpSpPr>
        <p:grpSpPr>
          <a:xfrm>
            <a:off x="4933141" y="2123153"/>
            <a:ext cx="2325834" cy="2055219"/>
            <a:chOff x="976601" y="2016620"/>
            <a:chExt cx="2325834" cy="205521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51EE1B9-2621-408F-821E-FC159279A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6601" y="2016620"/>
              <a:ext cx="2325834" cy="179630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BC4E9B-6810-4134-A48E-FBDF50CAD56F}"/>
                </a:ext>
              </a:extLst>
            </p:cNvPr>
            <p:cNvSpPr txBox="1"/>
            <p:nvPr/>
          </p:nvSpPr>
          <p:spPr>
            <a:xfrm>
              <a:off x="1415573" y="3764062"/>
              <a:ext cx="14478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&lt;Database View&gt;</a:t>
              </a:r>
              <a:endParaRPr lang="ko-KR" altLang="en-US" sz="14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1186972-7F64-4C17-8C78-BE1A77D28DB2}"/>
              </a:ext>
            </a:extLst>
          </p:cNvPr>
          <p:cNvGrpSpPr/>
          <p:nvPr/>
        </p:nvGrpSpPr>
        <p:grpSpPr>
          <a:xfrm>
            <a:off x="8889622" y="2123153"/>
            <a:ext cx="2325834" cy="2055219"/>
            <a:chOff x="976601" y="2016620"/>
            <a:chExt cx="2325834" cy="2055219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A1AB0F9-FD66-48BB-91F2-0197111A5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6601" y="2016620"/>
              <a:ext cx="2325834" cy="179630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A805551-7609-4A44-8375-75B60F5DD622}"/>
                </a:ext>
              </a:extLst>
            </p:cNvPr>
            <p:cNvSpPr txBox="1"/>
            <p:nvPr/>
          </p:nvSpPr>
          <p:spPr>
            <a:xfrm>
              <a:off x="1502935" y="3764062"/>
              <a:ext cx="12731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&lt;Record View&gt;</a:t>
              </a:r>
              <a:endParaRPr lang="ko-KR" altLang="en-US" sz="14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BDE7F7-5AB2-4414-850D-FE3D86BCCC34}"/>
              </a:ext>
            </a:extLst>
          </p:cNvPr>
          <p:cNvGrpSpPr/>
          <p:nvPr/>
        </p:nvGrpSpPr>
        <p:grpSpPr>
          <a:xfrm>
            <a:off x="4933083" y="4395289"/>
            <a:ext cx="2325834" cy="2055219"/>
            <a:chOff x="976601" y="2016620"/>
            <a:chExt cx="2325834" cy="205521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1268EFA-BA82-483A-9DD7-06891C4E0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6601" y="2016620"/>
              <a:ext cx="2325834" cy="1796302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36A0D4-09B0-4768-A3F2-0224DF324475}"/>
                </a:ext>
              </a:extLst>
            </p:cNvPr>
            <p:cNvSpPr txBox="1"/>
            <p:nvPr/>
          </p:nvSpPr>
          <p:spPr>
            <a:xfrm>
              <a:off x="1469945" y="3764062"/>
              <a:ext cx="13391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&lt;K8s Pod View&gt;</a:t>
              </a:r>
              <a:endParaRPr lang="ko-KR" altLang="en-US" sz="140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460F7D2-A946-4C12-9AB9-694C8B6A8679}"/>
              </a:ext>
            </a:extLst>
          </p:cNvPr>
          <p:cNvGrpSpPr/>
          <p:nvPr/>
        </p:nvGrpSpPr>
        <p:grpSpPr>
          <a:xfrm>
            <a:off x="8889622" y="4395289"/>
            <a:ext cx="2325834" cy="2055219"/>
            <a:chOff x="976601" y="2016620"/>
            <a:chExt cx="2325834" cy="2055219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BC47DBD-91F5-4DB4-8105-E20A59D5F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6601" y="2016620"/>
              <a:ext cx="2325834" cy="1796302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893F02C-3C27-4F09-B4C0-B84E1EE37F97}"/>
                </a:ext>
              </a:extLst>
            </p:cNvPr>
            <p:cNvSpPr txBox="1"/>
            <p:nvPr/>
          </p:nvSpPr>
          <p:spPr>
            <a:xfrm>
              <a:off x="1417721" y="3764062"/>
              <a:ext cx="144360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&lt;Pod’s Log View&gt;</a:t>
              </a:r>
              <a:endParaRPr lang="ko-KR" altLang="en-US" sz="14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DADB6B7-4B3C-4EAB-AED4-BF0F92447A17}"/>
              </a:ext>
            </a:extLst>
          </p:cNvPr>
          <p:cNvGrpSpPr/>
          <p:nvPr/>
        </p:nvGrpSpPr>
        <p:grpSpPr>
          <a:xfrm>
            <a:off x="3302493" y="3021304"/>
            <a:ext cx="5587129" cy="0"/>
            <a:chOff x="3302493" y="3021304"/>
            <a:chExt cx="5587129" cy="0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24E3F62-84E9-49E1-A677-4D9D739463BD}"/>
                </a:ext>
              </a:extLst>
            </p:cNvPr>
            <p:cNvCxnSpPr>
              <a:stCxn id="18" idx="3"/>
              <a:endCxn id="9" idx="1"/>
            </p:cNvCxnSpPr>
            <p:nvPr/>
          </p:nvCxnSpPr>
          <p:spPr>
            <a:xfrm>
              <a:off x="3302493" y="3021304"/>
              <a:ext cx="1630648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50CE8A6-F858-431E-8AC1-307CE01EDAE5}"/>
                </a:ext>
              </a:extLst>
            </p:cNvPr>
            <p:cNvCxnSpPr>
              <a:stCxn id="9" idx="3"/>
              <a:endCxn id="12" idx="1"/>
            </p:cNvCxnSpPr>
            <p:nvPr/>
          </p:nvCxnSpPr>
          <p:spPr>
            <a:xfrm>
              <a:off x="7258975" y="3021304"/>
              <a:ext cx="1630647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C630DA4-113F-4B63-989F-41158A174921}"/>
              </a:ext>
            </a:extLst>
          </p:cNvPr>
          <p:cNvGrpSpPr/>
          <p:nvPr/>
        </p:nvGrpSpPr>
        <p:grpSpPr>
          <a:xfrm>
            <a:off x="3302433" y="3196589"/>
            <a:ext cx="5587189" cy="2096851"/>
            <a:chOff x="3302433" y="3196589"/>
            <a:chExt cx="5587189" cy="2096851"/>
          </a:xfrm>
        </p:grpSpPr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04BB1E3-FB1E-499E-826B-53B6C0813B2A}"/>
                </a:ext>
              </a:extLst>
            </p:cNvPr>
            <p:cNvCxnSpPr>
              <a:stCxn id="15" idx="3"/>
              <a:endCxn id="19" idx="1"/>
            </p:cNvCxnSpPr>
            <p:nvPr/>
          </p:nvCxnSpPr>
          <p:spPr>
            <a:xfrm>
              <a:off x="7258917" y="5293440"/>
              <a:ext cx="1630705" cy="0"/>
            </a:xfrm>
            <a:prstGeom prst="straightConnector1">
              <a:avLst/>
            </a:prstGeom>
            <a:ln w="28575">
              <a:solidFill>
                <a:srgbClr val="00B0F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or: Elbow 26">
              <a:extLst>
                <a:ext uri="{FF2B5EF4-FFF2-40B4-BE49-F238E27FC236}">
                  <a16:creationId xmlns:a16="http://schemas.microsoft.com/office/drawing/2014/main" id="{A29BD3DC-ECC8-48B0-977C-7DDEA0C34896}"/>
                </a:ext>
              </a:extLst>
            </p:cNvPr>
            <p:cNvCxnSpPr>
              <a:cxnSpLocks/>
              <a:stCxn id="32" idx="3"/>
              <a:endCxn id="15" idx="1"/>
            </p:cNvCxnSpPr>
            <p:nvPr/>
          </p:nvCxnSpPr>
          <p:spPr>
            <a:xfrm>
              <a:off x="3302433" y="3196589"/>
              <a:ext cx="1630650" cy="2096851"/>
            </a:xfrm>
            <a:prstGeom prst="bentConnector3">
              <a:avLst/>
            </a:prstGeom>
            <a:ln w="28575">
              <a:solidFill>
                <a:srgbClr val="00B0F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0A725FF8-01DC-4476-8C3D-13CF89A646DE}"/>
              </a:ext>
            </a:extLst>
          </p:cNvPr>
          <p:cNvSpPr txBox="1"/>
          <p:nvPr/>
        </p:nvSpPr>
        <p:spPr>
          <a:xfrm>
            <a:off x="3608994" y="2713845"/>
            <a:ext cx="10175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F0000"/>
                </a:solidFill>
              </a:rPr>
              <a:t>“Database”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EC6733-6991-4850-A537-702DA10AE7D1}"/>
              </a:ext>
            </a:extLst>
          </p:cNvPr>
          <p:cNvSpPr txBox="1"/>
          <p:nvPr/>
        </p:nvSpPr>
        <p:spPr>
          <a:xfrm>
            <a:off x="3532979" y="5293122"/>
            <a:ext cx="11696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00B0F0"/>
                </a:solidFill>
              </a:rPr>
              <a:t>“Kubernetes”</a:t>
            </a:r>
            <a:endParaRPr lang="ko-KR" altLang="en-US" sz="1400" dirty="0">
              <a:solidFill>
                <a:srgbClr val="00B0F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EB43FA2-2C3E-49AC-B96C-E815FDE4466A}"/>
              </a:ext>
            </a:extLst>
          </p:cNvPr>
          <p:cNvSpPr txBox="1"/>
          <p:nvPr/>
        </p:nvSpPr>
        <p:spPr>
          <a:xfrm>
            <a:off x="7283328" y="2713845"/>
            <a:ext cx="1484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F0000"/>
                </a:solidFill>
              </a:rPr>
              <a:t>“Show more Info”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93F7A6E-B022-4446-A84F-961C8BE01392}"/>
              </a:ext>
            </a:extLst>
          </p:cNvPr>
          <p:cNvSpPr txBox="1"/>
          <p:nvPr/>
        </p:nvSpPr>
        <p:spPr>
          <a:xfrm>
            <a:off x="7365244" y="5293122"/>
            <a:ext cx="1321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00B0F0"/>
                </a:solidFill>
              </a:rPr>
              <a:t>“Get Pod’s Log”</a:t>
            </a:r>
            <a:endParaRPr lang="ko-KR" altLang="en-US" sz="1400" dirty="0">
              <a:solidFill>
                <a:srgbClr val="00B0F0"/>
              </a:solidFill>
            </a:endParaRPr>
          </a:p>
        </p:txBody>
      </p:sp>
      <p:sp>
        <p:nvSpPr>
          <p:cNvPr id="32" name="Rectangle 31" hidden="1">
            <a:extLst>
              <a:ext uri="{FF2B5EF4-FFF2-40B4-BE49-F238E27FC236}">
                <a16:creationId xmlns:a16="http://schemas.microsoft.com/office/drawing/2014/main" id="{A8916935-4F6E-4C60-A1A3-84B99A2AF401}"/>
              </a:ext>
            </a:extLst>
          </p:cNvPr>
          <p:cNvSpPr/>
          <p:nvPr/>
        </p:nvSpPr>
        <p:spPr>
          <a:xfrm>
            <a:off x="2849880" y="2964180"/>
            <a:ext cx="452553" cy="46481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182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34322-815E-409B-BDB8-E6FD44C90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Implementation Detail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75241-F9C1-408A-9F71-918452C3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Main page</a:t>
            </a:r>
          </a:p>
          <a:p>
            <a:r>
              <a:rPr lang="en-US" altLang="ko-KR" dirty="0"/>
              <a:t>URI</a:t>
            </a:r>
          </a:p>
          <a:p>
            <a:pPr lvl="1"/>
            <a:r>
              <a:rPr lang="en-US" altLang="ko-KR" dirty="0"/>
              <a:t>localhost:3000</a:t>
            </a:r>
          </a:p>
          <a:p>
            <a:endParaRPr lang="en-US" altLang="ko-KR" dirty="0"/>
          </a:p>
          <a:p>
            <a:r>
              <a:rPr lang="en-US" altLang="ko-KR" dirty="0"/>
              <a:t>Header</a:t>
            </a:r>
          </a:p>
          <a:p>
            <a:pPr lvl="1"/>
            <a:r>
              <a:rPr lang="en-US" altLang="ko-KR" dirty="0"/>
              <a:t>Web logo(Link to Main page)</a:t>
            </a:r>
          </a:p>
          <a:p>
            <a:pPr lvl="1"/>
            <a:r>
              <a:rPr lang="en-US" altLang="ko-KR" dirty="0"/>
              <a:t>Link to Database, Kubernetes</a:t>
            </a:r>
          </a:p>
          <a:p>
            <a:r>
              <a:rPr lang="en-US" altLang="ko-KR" dirty="0"/>
              <a:t>Body</a:t>
            </a:r>
          </a:p>
          <a:p>
            <a:pPr lvl="1"/>
            <a:r>
              <a:rPr lang="en-US" altLang="ko-KR" dirty="0"/>
              <a:t>Link to Database, Kubernetes</a:t>
            </a:r>
          </a:p>
          <a:p>
            <a:r>
              <a:rPr lang="en-US" altLang="ko-KR" dirty="0"/>
              <a:t>Footer</a:t>
            </a:r>
          </a:p>
          <a:p>
            <a:pPr lvl="1"/>
            <a:r>
              <a:rPr lang="en-US" altLang="ko-KR" dirty="0"/>
              <a:t>Simple description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5D10C-AB86-4E6E-8D74-7452DB08B0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EC124CC-15B0-4E68-91F6-E35B3B512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076" y="1437060"/>
            <a:ext cx="6211405" cy="479699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877655F-A0EB-44AD-A9ED-B9BE8DA41FA1}"/>
              </a:ext>
            </a:extLst>
          </p:cNvPr>
          <p:cNvSpPr/>
          <p:nvPr/>
        </p:nvSpPr>
        <p:spPr>
          <a:xfrm>
            <a:off x="5655077" y="5740399"/>
            <a:ext cx="6211404" cy="49365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00B440-9DA9-4EDB-920E-F34B08CF8FC8}"/>
              </a:ext>
            </a:extLst>
          </p:cNvPr>
          <p:cNvSpPr/>
          <p:nvPr/>
        </p:nvSpPr>
        <p:spPr>
          <a:xfrm>
            <a:off x="5655077" y="2593536"/>
            <a:ext cx="6211404" cy="3115550"/>
          </a:xfrm>
          <a:prstGeom prst="rect">
            <a:avLst/>
          </a:prstGeom>
          <a:noFill/>
          <a:ln w="28575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BCF55F-E3BF-4706-9AEC-3261B46F86CB}"/>
              </a:ext>
            </a:extLst>
          </p:cNvPr>
          <p:cNvSpPr/>
          <p:nvPr/>
        </p:nvSpPr>
        <p:spPr>
          <a:xfrm>
            <a:off x="5655077" y="2009775"/>
            <a:ext cx="6211404" cy="5524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F98728-15EB-4626-9BC0-8D06CBF50323}"/>
              </a:ext>
            </a:extLst>
          </p:cNvPr>
          <p:cNvSpPr txBox="1"/>
          <p:nvPr/>
        </p:nvSpPr>
        <p:spPr>
          <a:xfrm>
            <a:off x="11047394" y="2242122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FF0000"/>
                </a:solidFill>
              </a:rPr>
              <a:t>Header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151B9B-53EF-4D63-9765-4F963460A995}"/>
              </a:ext>
            </a:extLst>
          </p:cNvPr>
          <p:cNvSpPr txBox="1"/>
          <p:nvPr/>
        </p:nvSpPr>
        <p:spPr>
          <a:xfrm>
            <a:off x="11249373" y="5388985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accent1"/>
                </a:solidFill>
              </a:rPr>
              <a:t>Body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D2160E-82DF-4AEE-AD54-927F7232D384}"/>
              </a:ext>
            </a:extLst>
          </p:cNvPr>
          <p:cNvSpPr txBox="1"/>
          <p:nvPr/>
        </p:nvSpPr>
        <p:spPr>
          <a:xfrm>
            <a:off x="11110745" y="5896032"/>
            <a:ext cx="809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accent4"/>
                </a:solidFill>
              </a:rPr>
              <a:t>Footer</a:t>
            </a:r>
            <a:endParaRPr lang="ko-KR" altLang="en-US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5745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34322-815E-409B-BDB8-E6FD44C90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Implementation Detail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75241-F9C1-408A-9F71-918452C3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Database</a:t>
            </a:r>
          </a:p>
          <a:p>
            <a:r>
              <a:rPr lang="en-US" altLang="ko-KR" dirty="0"/>
              <a:t>URI</a:t>
            </a:r>
          </a:p>
          <a:p>
            <a:pPr lvl="1"/>
            <a:r>
              <a:rPr lang="en-US" altLang="ko-KR" dirty="0"/>
              <a:t>localhost:3000/</a:t>
            </a:r>
            <a:r>
              <a:rPr lang="en-US" altLang="ko-KR" dirty="0" err="1"/>
              <a:t>datas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Link back to Main page</a:t>
            </a:r>
          </a:p>
          <a:p>
            <a:r>
              <a:rPr lang="en-US" altLang="ko-KR" dirty="0"/>
              <a:t>Database Table</a:t>
            </a:r>
          </a:p>
          <a:p>
            <a:pPr lvl="1"/>
            <a:r>
              <a:rPr lang="en-US" altLang="ko-KR" dirty="0"/>
              <a:t>Count(Index)</a:t>
            </a:r>
          </a:p>
          <a:p>
            <a:pPr lvl="1"/>
            <a:r>
              <a:rPr lang="en-US" altLang="ko-KR" dirty="0"/>
              <a:t>Key Value</a:t>
            </a:r>
          </a:p>
          <a:p>
            <a:pPr lvl="1"/>
            <a:r>
              <a:rPr lang="en-US" altLang="ko-KR" dirty="0"/>
              <a:t>Description</a:t>
            </a:r>
          </a:p>
          <a:p>
            <a:pPr lvl="1"/>
            <a:r>
              <a:rPr lang="en-US" altLang="ko-KR" dirty="0"/>
              <a:t>Link to Record View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5D10C-AB86-4E6E-8D74-7452DB08B0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EC124CC-15B0-4E68-91F6-E35B3B512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55076" y="1437060"/>
            <a:ext cx="6211405" cy="47969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F50714-7173-49FB-95AC-1718C6665098}"/>
              </a:ext>
            </a:extLst>
          </p:cNvPr>
          <p:cNvSpPr txBox="1"/>
          <p:nvPr/>
        </p:nvSpPr>
        <p:spPr>
          <a:xfrm>
            <a:off x="9934973" y="2549018"/>
            <a:ext cx="1887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FF0000"/>
                </a:solidFill>
              </a:rPr>
              <a:t>Link to Main page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619314-4600-4201-827E-3702A1A41295}"/>
              </a:ext>
            </a:extLst>
          </p:cNvPr>
          <p:cNvSpPr/>
          <p:nvPr/>
        </p:nvSpPr>
        <p:spPr>
          <a:xfrm>
            <a:off x="5655076" y="2931050"/>
            <a:ext cx="6211405" cy="2807764"/>
          </a:xfrm>
          <a:prstGeom prst="rect">
            <a:avLst/>
          </a:prstGeom>
          <a:noFill/>
          <a:ln w="28575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F3A583-CCE3-4388-9A79-D7081F315517}"/>
              </a:ext>
            </a:extLst>
          </p:cNvPr>
          <p:cNvSpPr txBox="1"/>
          <p:nvPr/>
        </p:nvSpPr>
        <p:spPr>
          <a:xfrm>
            <a:off x="10186068" y="5388985"/>
            <a:ext cx="1636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accent1"/>
                </a:solidFill>
              </a:rPr>
              <a:t>Database Table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1C1737-7664-411E-98A6-F33C4862EF95}"/>
              </a:ext>
            </a:extLst>
          </p:cNvPr>
          <p:cNvSpPr/>
          <p:nvPr/>
        </p:nvSpPr>
        <p:spPr>
          <a:xfrm>
            <a:off x="5655077" y="2572858"/>
            <a:ext cx="6211404" cy="3343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017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34322-815E-409B-BDB8-E6FD44C90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Implementation Detail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75241-F9C1-408A-9F71-918452C3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Database</a:t>
            </a:r>
          </a:p>
          <a:p>
            <a:r>
              <a:rPr lang="en-US" altLang="ko-KR" dirty="0"/>
              <a:t>URI</a:t>
            </a:r>
          </a:p>
          <a:p>
            <a:pPr lvl="1"/>
            <a:r>
              <a:rPr lang="en-US" altLang="ko-KR" dirty="0"/>
              <a:t>localhost:3000/</a:t>
            </a:r>
            <a:r>
              <a:rPr lang="en-US" altLang="ko-KR" dirty="0" err="1"/>
              <a:t>datas</a:t>
            </a:r>
            <a:r>
              <a:rPr lang="en-US" altLang="ko-KR" dirty="0"/>
              <a:t>/&lt;id&gt;</a:t>
            </a:r>
          </a:p>
          <a:p>
            <a:endParaRPr lang="en-US" altLang="ko-KR" dirty="0"/>
          </a:p>
          <a:p>
            <a:r>
              <a:rPr lang="en-US" altLang="ko-KR" dirty="0"/>
              <a:t>Link back to Database</a:t>
            </a:r>
          </a:p>
          <a:p>
            <a:r>
              <a:rPr lang="en-US" altLang="ko-KR" dirty="0"/>
              <a:t>Record Detail</a:t>
            </a:r>
          </a:p>
          <a:p>
            <a:pPr lvl="1"/>
            <a:r>
              <a:rPr lang="en-US" altLang="ko-KR" dirty="0"/>
              <a:t>id</a:t>
            </a:r>
          </a:p>
          <a:p>
            <a:pPr lvl="1"/>
            <a:r>
              <a:rPr lang="en-US" altLang="ko-KR" dirty="0" err="1"/>
              <a:t>aliasName</a:t>
            </a:r>
            <a:endParaRPr lang="en-US" altLang="ko-KR" dirty="0"/>
          </a:p>
          <a:p>
            <a:pPr lvl="1"/>
            <a:r>
              <a:rPr lang="en-US" altLang="ko-KR" dirty="0"/>
              <a:t>description</a:t>
            </a:r>
          </a:p>
          <a:p>
            <a:pPr lvl="1"/>
            <a:r>
              <a:rPr lang="en-US" altLang="ko-KR" dirty="0" err="1"/>
              <a:t>mRID</a:t>
            </a:r>
            <a:endParaRPr lang="en-US" altLang="ko-KR" dirty="0"/>
          </a:p>
          <a:p>
            <a:pPr lvl="1"/>
            <a:r>
              <a:rPr lang="en-US" altLang="ko-KR" dirty="0"/>
              <a:t>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5D10C-AB86-4E6E-8D74-7452DB08B0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EC124CC-15B0-4E68-91F6-E35B3B512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55076" y="1437060"/>
            <a:ext cx="6211404" cy="47969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657591-45AA-4F9F-BB19-55DB91731B2F}"/>
              </a:ext>
            </a:extLst>
          </p:cNvPr>
          <p:cNvSpPr txBox="1"/>
          <p:nvPr/>
        </p:nvSpPr>
        <p:spPr>
          <a:xfrm>
            <a:off x="10049044" y="2549018"/>
            <a:ext cx="1773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FF0000"/>
                </a:solidFill>
              </a:rPr>
              <a:t>Link to Database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8CD99D-3CD0-4630-989F-D750D3276ED6}"/>
              </a:ext>
            </a:extLst>
          </p:cNvPr>
          <p:cNvSpPr/>
          <p:nvPr/>
        </p:nvSpPr>
        <p:spPr>
          <a:xfrm>
            <a:off x="5655076" y="2931050"/>
            <a:ext cx="6211405" cy="2807764"/>
          </a:xfrm>
          <a:prstGeom prst="rect">
            <a:avLst/>
          </a:prstGeom>
          <a:noFill/>
          <a:ln w="28575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C36493-3A23-4FB6-9D7F-58C982E4F68B}"/>
              </a:ext>
            </a:extLst>
          </p:cNvPr>
          <p:cNvSpPr txBox="1"/>
          <p:nvPr/>
        </p:nvSpPr>
        <p:spPr>
          <a:xfrm>
            <a:off x="10028525" y="5388985"/>
            <a:ext cx="1793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accent1"/>
                </a:solidFill>
              </a:rPr>
              <a:t>Database Record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769368-7329-4852-A7C5-B7C689F43C8E}"/>
              </a:ext>
            </a:extLst>
          </p:cNvPr>
          <p:cNvSpPr/>
          <p:nvPr/>
        </p:nvSpPr>
        <p:spPr>
          <a:xfrm>
            <a:off x="5655077" y="2572858"/>
            <a:ext cx="6211404" cy="3343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9129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34322-815E-409B-BDB8-E6FD44C90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Implementation Detail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75241-F9C1-408A-9F71-918452C3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Database</a:t>
            </a:r>
          </a:p>
          <a:p>
            <a:r>
              <a:rPr lang="en-US" altLang="ko-KR" dirty="0"/>
              <a:t>URI</a:t>
            </a:r>
          </a:p>
          <a:p>
            <a:pPr lvl="1"/>
            <a:r>
              <a:rPr lang="en-US" altLang="ko-KR" dirty="0"/>
              <a:t>localhost:3000/</a:t>
            </a:r>
            <a:r>
              <a:rPr lang="en-US" altLang="ko-KR" dirty="0" err="1"/>
              <a:t>infos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Link back to Main page</a:t>
            </a:r>
          </a:p>
          <a:p>
            <a:r>
              <a:rPr lang="en-US" altLang="ko-KR" dirty="0"/>
              <a:t>Kubernetes Pod List</a:t>
            </a:r>
          </a:p>
          <a:p>
            <a:pPr lvl="1"/>
            <a:r>
              <a:rPr lang="en-US" altLang="ko-KR" dirty="0"/>
              <a:t>Pod’s name</a:t>
            </a:r>
          </a:p>
          <a:p>
            <a:pPr lvl="1"/>
            <a:r>
              <a:rPr lang="en-US" altLang="ko-KR" dirty="0"/>
              <a:t>Link to Pod’s Log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5D10C-AB86-4E6E-8D74-7452DB08B0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EC124CC-15B0-4E68-91F6-E35B3B512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55076" y="1437061"/>
            <a:ext cx="6211404" cy="47969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A32BA4-1670-49EE-8850-B538503DA318}"/>
              </a:ext>
            </a:extLst>
          </p:cNvPr>
          <p:cNvSpPr txBox="1"/>
          <p:nvPr/>
        </p:nvSpPr>
        <p:spPr>
          <a:xfrm>
            <a:off x="9934973" y="2549018"/>
            <a:ext cx="1887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FF0000"/>
                </a:solidFill>
              </a:rPr>
              <a:t>Link to Main page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32E400-F997-4788-9A6A-300A42943D5B}"/>
              </a:ext>
            </a:extLst>
          </p:cNvPr>
          <p:cNvSpPr/>
          <p:nvPr/>
        </p:nvSpPr>
        <p:spPr>
          <a:xfrm>
            <a:off x="5655076" y="2931050"/>
            <a:ext cx="6211405" cy="2807764"/>
          </a:xfrm>
          <a:prstGeom prst="rect">
            <a:avLst/>
          </a:prstGeom>
          <a:noFill/>
          <a:ln w="28575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57508A-33EB-4156-91B2-915BD60C9C22}"/>
              </a:ext>
            </a:extLst>
          </p:cNvPr>
          <p:cNvSpPr txBox="1"/>
          <p:nvPr/>
        </p:nvSpPr>
        <p:spPr>
          <a:xfrm>
            <a:off x="9512986" y="5287315"/>
            <a:ext cx="2069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accent1"/>
                </a:solidFill>
              </a:rPr>
              <a:t>Kubernetes Pod List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DF2AAA-812D-4AA0-A037-FF8220260D86}"/>
              </a:ext>
            </a:extLst>
          </p:cNvPr>
          <p:cNvSpPr/>
          <p:nvPr/>
        </p:nvSpPr>
        <p:spPr>
          <a:xfrm>
            <a:off x="5655077" y="2572858"/>
            <a:ext cx="6211404" cy="3343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68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34322-815E-409B-BDB8-E6FD44C90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Implementation Detail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75241-F9C1-408A-9F71-918452C3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Database</a:t>
            </a:r>
          </a:p>
          <a:p>
            <a:r>
              <a:rPr lang="en-US" altLang="ko-KR" dirty="0"/>
              <a:t>URI</a:t>
            </a:r>
          </a:p>
          <a:p>
            <a:pPr lvl="1"/>
            <a:r>
              <a:rPr lang="en-US" altLang="ko-KR" dirty="0"/>
              <a:t>localhost:3000/</a:t>
            </a:r>
            <a:r>
              <a:rPr lang="en-US" altLang="ko-KR" dirty="0" err="1"/>
              <a:t>infos</a:t>
            </a:r>
            <a:r>
              <a:rPr lang="en-US" altLang="ko-KR" dirty="0"/>
              <a:t>/&lt;</a:t>
            </a:r>
            <a:r>
              <a:rPr lang="en-US" altLang="ko-KR" dirty="0" err="1"/>
              <a:t>pod_uid</a:t>
            </a:r>
            <a:r>
              <a:rPr lang="en-US" altLang="ko-KR" dirty="0"/>
              <a:t>&gt;</a:t>
            </a:r>
          </a:p>
          <a:p>
            <a:endParaRPr lang="en-US" altLang="ko-KR" dirty="0"/>
          </a:p>
          <a:p>
            <a:r>
              <a:rPr lang="en-US" altLang="ko-KR" dirty="0"/>
              <a:t>Link back to Pod List</a:t>
            </a:r>
          </a:p>
          <a:p>
            <a:r>
              <a:rPr lang="en-US" altLang="ko-KR" dirty="0"/>
              <a:t>Kubernetes Pod’s Log</a:t>
            </a:r>
          </a:p>
          <a:p>
            <a:pPr lvl="1"/>
            <a:r>
              <a:rPr lang="en-US" altLang="ko-KR" dirty="0"/>
              <a:t>Pod’s name</a:t>
            </a:r>
          </a:p>
          <a:p>
            <a:pPr lvl="1"/>
            <a:r>
              <a:rPr lang="en-US" altLang="ko-KR" dirty="0"/>
              <a:t>Log tail count</a:t>
            </a:r>
          </a:p>
          <a:p>
            <a:pPr lvl="1"/>
            <a:r>
              <a:rPr lang="en-US" altLang="ko-KR" dirty="0"/>
              <a:t>Pod’s Log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5D10C-AB86-4E6E-8D74-7452DB08B0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EC124CC-15B0-4E68-91F6-E35B3B512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55076" y="1437060"/>
            <a:ext cx="6211404" cy="47969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CD0C2E-1371-4F54-B464-7AAAE59D2FFD}"/>
              </a:ext>
            </a:extLst>
          </p:cNvPr>
          <p:cNvSpPr txBox="1"/>
          <p:nvPr/>
        </p:nvSpPr>
        <p:spPr>
          <a:xfrm>
            <a:off x="10200046" y="2549018"/>
            <a:ext cx="16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FF0000"/>
                </a:solidFill>
              </a:rPr>
              <a:t>Link to Pod List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E8B6DB-61CB-401A-99F0-8C162E74E3AB}"/>
              </a:ext>
            </a:extLst>
          </p:cNvPr>
          <p:cNvSpPr/>
          <p:nvPr/>
        </p:nvSpPr>
        <p:spPr>
          <a:xfrm>
            <a:off x="5655076" y="2931050"/>
            <a:ext cx="6211405" cy="2807764"/>
          </a:xfrm>
          <a:prstGeom prst="rect">
            <a:avLst/>
          </a:prstGeom>
          <a:noFill/>
          <a:ln w="28575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0B29DD-2DBD-4BCD-9628-61278C83940F}"/>
              </a:ext>
            </a:extLst>
          </p:cNvPr>
          <p:cNvSpPr txBox="1"/>
          <p:nvPr/>
        </p:nvSpPr>
        <p:spPr>
          <a:xfrm>
            <a:off x="10750004" y="5388985"/>
            <a:ext cx="107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accent1"/>
                </a:solidFill>
              </a:rPr>
              <a:t>Pod’s Log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2AE4E6-1087-499B-9B51-54F76E939B0F}"/>
              </a:ext>
            </a:extLst>
          </p:cNvPr>
          <p:cNvSpPr/>
          <p:nvPr/>
        </p:nvSpPr>
        <p:spPr>
          <a:xfrm>
            <a:off x="5655077" y="2572858"/>
            <a:ext cx="6211404" cy="3343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75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36FA32-6426-4364-8882-E474ADE1F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3586" y="3429000"/>
            <a:ext cx="3632132" cy="28050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F34322-815E-409B-BDB8-E6FD44C90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Implementation Detail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75241-F9C1-408A-9F71-918452C3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Database</a:t>
            </a:r>
          </a:p>
          <a:p>
            <a:r>
              <a:rPr lang="en-US" altLang="ko-KR" dirty="0"/>
              <a:t>Specify Log Tail Count</a:t>
            </a:r>
          </a:p>
          <a:p>
            <a:pPr lvl="1"/>
            <a:r>
              <a:rPr lang="en-US" altLang="ko-KR" dirty="0"/>
              <a:t>Default : 10</a:t>
            </a:r>
          </a:p>
          <a:p>
            <a:pPr lvl="1"/>
            <a:r>
              <a:rPr lang="en-US" altLang="ko-KR" dirty="0"/>
              <a:t>Input : 5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5D10C-AB86-4E6E-8D74-7452DB08B0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EC124CC-15B0-4E68-91F6-E35B3B512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55076" y="1437060"/>
            <a:ext cx="6211403" cy="4796991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47084DC6-25C5-4A68-82E2-1BDF5451F9E7}"/>
              </a:ext>
            </a:extLst>
          </p:cNvPr>
          <p:cNvSpPr/>
          <p:nvPr/>
        </p:nvSpPr>
        <p:spPr>
          <a:xfrm>
            <a:off x="4846311" y="4565195"/>
            <a:ext cx="568171" cy="532660"/>
          </a:xfrm>
          <a:prstGeom prst="rightArrow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943E8D-5EB4-43ED-9230-1A39AAF0A9E9}"/>
              </a:ext>
            </a:extLst>
          </p:cNvPr>
          <p:cNvSpPr/>
          <p:nvPr/>
        </p:nvSpPr>
        <p:spPr>
          <a:xfrm>
            <a:off x="10253709" y="3327460"/>
            <a:ext cx="1612771" cy="3343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86C2CE-6215-42C8-8C75-DCD270C8CADA}"/>
              </a:ext>
            </a:extLst>
          </p:cNvPr>
          <p:cNvSpPr txBox="1"/>
          <p:nvPr/>
        </p:nvSpPr>
        <p:spPr>
          <a:xfrm>
            <a:off x="9788440" y="2958288"/>
            <a:ext cx="20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FF0000"/>
                </a:solidFill>
              </a:rPr>
              <a:t>Count specified as 5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148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2A9303-44B9-E4F2-24A8-B05E2E92B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Final Thoughts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FC3B6CF-5D91-4A4E-D57E-A709C5B534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What we’ve learned so far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909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7078F8-AA1C-1196-52B9-F1F7198AE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Final Thoughts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999521-42BC-B36C-C763-C987B5683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프로젝트의 목표로 삼은 </a:t>
            </a:r>
            <a:r>
              <a:rPr lang="en-US" altLang="ko-KR" dirty="0"/>
              <a:t>SPA</a:t>
            </a:r>
            <a:r>
              <a:rPr lang="ko-KR" altLang="en-US" dirty="0"/>
              <a:t>구현이 잘 표현되지 않음</a:t>
            </a:r>
            <a:endParaRPr lang="en-US" altLang="ko-KR" dirty="0"/>
          </a:p>
          <a:p>
            <a:pPr lvl="1"/>
            <a:r>
              <a:rPr lang="en-US" altLang="ko-KR" dirty="0"/>
              <a:t>SPA</a:t>
            </a:r>
            <a:r>
              <a:rPr lang="ko-KR" altLang="en-US" dirty="0"/>
              <a:t>의 장점을 살릴 수 있는 기능이 적음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Frontend</a:t>
            </a:r>
            <a:r>
              <a:rPr lang="ko-KR" altLang="en-US" dirty="0"/>
              <a:t>와 </a:t>
            </a:r>
            <a:r>
              <a:rPr lang="en-US" altLang="ko-KR" dirty="0"/>
              <a:t>Backend</a:t>
            </a:r>
            <a:r>
              <a:rPr lang="ko-KR" altLang="en-US" dirty="0"/>
              <a:t>가 서로 합의하고 있는 내용에 차이가 없는 것이 중요</a:t>
            </a:r>
            <a:endParaRPr lang="en-US" altLang="ko-KR" dirty="0"/>
          </a:p>
          <a:p>
            <a:pPr lvl="1"/>
            <a:r>
              <a:rPr lang="en-US" altLang="ko-KR" dirty="0"/>
              <a:t>e.g. </a:t>
            </a:r>
            <a:r>
              <a:rPr lang="ko-KR" altLang="en-US" dirty="0"/>
              <a:t>전체 구성</a:t>
            </a:r>
            <a:r>
              <a:rPr lang="en-US" altLang="ko-KR" dirty="0"/>
              <a:t>, API </a:t>
            </a:r>
            <a:r>
              <a:rPr lang="ko-KR" altLang="en-US" dirty="0"/>
              <a:t>호출</a:t>
            </a:r>
            <a:r>
              <a:rPr lang="en-US" altLang="ko-KR" dirty="0"/>
              <a:t>, etc.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FFBBC2-95EA-A26D-2070-70C0F2C5BF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18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8715C-904C-CCF7-8EB7-BB3072974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</a:t>
            </a:r>
            <a:r>
              <a:rPr lang="ko-KR" altLang="en-US" dirty="0"/>
              <a:t> </a:t>
            </a:r>
            <a:r>
              <a:rPr lang="en-US" altLang="ko-KR" dirty="0"/>
              <a:t>of</a:t>
            </a:r>
            <a:r>
              <a:rPr lang="ko-KR" altLang="en-US" dirty="0"/>
              <a:t> </a:t>
            </a: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B224BD-5913-15CE-A6B2-AC13C19CC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Implementation Objective</a:t>
            </a:r>
          </a:p>
          <a:p>
            <a:pPr lvl="1"/>
            <a:r>
              <a:rPr lang="en-US" altLang="ko-KR" dirty="0"/>
              <a:t>Glossary</a:t>
            </a:r>
          </a:p>
          <a:p>
            <a:pPr lvl="1"/>
            <a:r>
              <a:rPr lang="en-US" altLang="ko-KR" dirty="0"/>
              <a:t>Topic</a:t>
            </a:r>
          </a:p>
          <a:p>
            <a:pPr lvl="1"/>
            <a:r>
              <a:rPr lang="en-US" altLang="ko-KR" dirty="0"/>
              <a:t>Architecture</a:t>
            </a:r>
          </a:p>
          <a:p>
            <a:r>
              <a:rPr lang="en-US" altLang="ko-KR" dirty="0"/>
              <a:t>Implementation</a:t>
            </a:r>
            <a:r>
              <a:rPr lang="ko-KR" altLang="en-US" dirty="0"/>
              <a:t> </a:t>
            </a:r>
            <a:r>
              <a:rPr lang="en-US" altLang="ko-KR" dirty="0"/>
              <a:t>Detail</a:t>
            </a:r>
          </a:p>
          <a:p>
            <a:pPr lvl="1"/>
            <a:r>
              <a:rPr lang="en-US" altLang="ko-KR" dirty="0"/>
              <a:t>Technology</a:t>
            </a:r>
            <a:r>
              <a:rPr lang="ko-KR" altLang="en-US" dirty="0"/>
              <a:t> </a:t>
            </a:r>
            <a:r>
              <a:rPr lang="en-US" altLang="ko-KR" dirty="0"/>
              <a:t>Used</a:t>
            </a:r>
          </a:p>
          <a:p>
            <a:pPr lvl="1"/>
            <a:r>
              <a:rPr lang="en-US" altLang="ko-KR" dirty="0"/>
              <a:t>Implementation Scenarios</a:t>
            </a:r>
          </a:p>
          <a:p>
            <a:r>
              <a:rPr lang="en-US" altLang="ko-KR" dirty="0"/>
              <a:t>Final Thoughts</a:t>
            </a:r>
          </a:p>
          <a:p>
            <a:r>
              <a:rPr lang="en-US" altLang="ko-KR" dirty="0"/>
              <a:t>PoC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41333A-5372-2922-174D-72C001305E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923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2A9303-44B9-E4F2-24A8-B05E2E92B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PoC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0AA95A-2EA7-1575-3ED4-D7635C91E0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Execution Video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7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7B1DA9-796F-8316-B90A-61EDAB7D6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PoC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31215D-8BF0-3EBF-F4B0-E862B1DBB5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17" name="2023-08-21 12-56-09">
            <a:hlinkClick r:id="" action="ppaction://media"/>
            <a:extLst>
              <a:ext uri="{FF2B5EF4-FFF2-40B4-BE49-F238E27FC236}">
                <a16:creationId xmlns:a16="http://schemas.microsoft.com/office/drawing/2014/main" id="{7F58A341-A15E-4BFC-A591-3012ED131EE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81163" y="1435100"/>
            <a:ext cx="8828087" cy="4965700"/>
          </a:xfrm>
        </p:spPr>
      </p:pic>
    </p:spTree>
    <p:extLst>
      <p:ext uri="{BB962C8B-B14F-4D97-AF65-F5344CB8AC3E}">
        <p14:creationId xmlns:p14="http://schemas.microsoft.com/office/powerpoint/2010/main" val="300678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34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013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26C704-4300-3AEF-68E4-4A54B06E5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Technology Used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C8AF87-0212-8FF6-D2B7-09CB321C1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Back End</a:t>
            </a:r>
          </a:p>
          <a:p>
            <a:pPr lvl="1"/>
            <a:r>
              <a:rPr lang="en-US" altLang="ko-KR" dirty="0"/>
              <a:t>Spring/Spring Boot</a:t>
            </a:r>
          </a:p>
          <a:p>
            <a:pPr lvl="1"/>
            <a:r>
              <a:rPr lang="en-US" altLang="ko-KR" dirty="0"/>
              <a:t>Spring Data JPA</a:t>
            </a:r>
          </a:p>
          <a:p>
            <a:pPr lvl="1"/>
            <a:r>
              <a:rPr lang="en-US" altLang="ko-KR" dirty="0"/>
              <a:t>Kubernetes API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Front End</a:t>
            </a:r>
          </a:p>
          <a:p>
            <a:pPr lvl="1"/>
            <a:r>
              <a:rPr lang="en-US" altLang="ko-KR" dirty="0"/>
              <a:t>SPA</a:t>
            </a:r>
          </a:p>
          <a:p>
            <a:pPr lvl="1"/>
            <a:r>
              <a:rPr lang="en-US" altLang="ko-KR" dirty="0"/>
              <a:t>React</a:t>
            </a:r>
          </a:p>
          <a:p>
            <a:pPr lvl="1"/>
            <a:r>
              <a:rPr lang="en-US" altLang="ko-KR" dirty="0"/>
              <a:t>Node.js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96965C-9279-6FD4-8179-08B2F671C1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17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681B9-4C04-2069-7746-CD26AA4C2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BE: Spring/Spring Boot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C09C43-6F61-BA56-081D-592179265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Spring : Java </a:t>
            </a:r>
            <a:r>
              <a:rPr lang="ko-KR" altLang="en-US" dirty="0"/>
              <a:t>애플리케이션 개발을 편하게 해주는 오픈소스 웹 프레임워크</a:t>
            </a:r>
            <a:endParaRPr lang="en-US" altLang="ko-KR" dirty="0"/>
          </a:p>
          <a:p>
            <a:pPr lvl="1"/>
            <a:r>
              <a:rPr lang="en-US" altLang="ko-KR" dirty="0"/>
              <a:t>POJO</a:t>
            </a:r>
            <a:r>
              <a:rPr lang="en-US" altLang="ko-KR" sz="1600" dirty="0"/>
              <a:t>(Plain Old Java Object) </a:t>
            </a:r>
            <a:r>
              <a:rPr lang="en-US" altLang="ko-KR" dirty="0"/>
              <a:t>: </a:t>
            </a:r>
            <a:r>
              <a:rPr lang="ko-KR" altLang="en-US" dirty="0"/>
              <a:t>특정 환경과 기술에 종속되지 않도록 설계된 오브젝트</a:t>
            </a:r>
            <a:endParaRPr lang="en-US" altLang="ko-KR" dirty="0"/>
          </a:p>
          <a:p>
            <a:pPr lvl="1"/>
            <a:r>
              <a:rPr lang="en-US" altLang="ko-KR" dirty="0"/>
              <a:t>IoC</a:t>
            </a:r>
            <a:r>
              <a:rPr lang="en-US" altLang="ko-KR" sz="1600" dirty="0"/>
              <a:t>(Inversion</a:t>
            </a:r>
            <a:r>
              <a:rPr lang="ko-KR" altLang="en-US" sz="1600" dirty="0"/>
              <a:t> </a:t>
            </a:r>
            <a:r>
              <a:rPr lang="en-US" altLang="ko-KR" sz="1600" dirty="0"/>
              <a:t>of</a:t>
            </a:r>
            <a:r>
              <a:rPr lang="ko-KR" altLang="en-US" sz="1600" dirty="0"/>
              <a:t> </a:t>
            </a:r>
            <a:r>
              <a:rPr lang="en-US" altLang="ko-KR" sz="1600" dirty="0"/>
              <a:t>Control, </a:t>
            </a:r>
            <a:r>
              <a:rPr lang="ko-KR" altLang="en-US" sz="1600" dirty="0"/>
              <a:t>제어 반전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객체 생명주기 관리를 개발자 대신 진행</a:t>
            </a:r>
            <a:endParaRPr lang="en-US" altLang="ko-KR" dirty="0"/>
          </a:p>
          <a:p>
            <a:pPr lvl="1"/>
            <a:r>
              <a:rPr lang="en-US" altLang="ko-KR" dirty="0"/>
              <a:t>DI</a:t>
            </a:r>
            <a:r>
              <a:rPr lang="en-US" altLang="ko-KR" sz="1600" dirty="0"/>
              <a:t>(Dependency Injection, </a:t>
            </a:r>
            <a:r>
              <a:rPr lang="ko-KR" altLang="en-US" sz="1600" dirty="0"/>
              <a:t>의존성 주입</a:t>
            </a:r>
            <a:r>
              <a:rPr lang="en-US" altLang="ko-KR" sz="1600" dirty="0"/>
              <a:t>) </a:t>
            </a:r>
            <a:r>
              <a:rPr lang="en-US" altLang="ko-KR" dirty="0"/>
              <a:t>: </a:t>
            </a:r>
            <a:r>
              <a:rPr lang="ko-KR" altLang="en-US" dirty="0"/>
              <a:t>의존 관계가 외부의 설정파일을 통해 정의됨</a:t>
            </a:r>
            <a:endParaRPr lang="en-US" altLang="ko-KR" dirty="0"/>
          </a:p>
          <a:p>
            <a:pPr lvl="1"/>
            <a:r>
              <a:rPr lang="en-US" altLang="ko-KR" dirty="0"/>
              <a:t>AOP</a:t>
            </a:r>
            <a:r>
              <a:rPr lang="en-US" altLang="ko-KR" sz="1600" dirty="0"/>
              <a:t>(Aspect Object Programming, </a:t>
            </a:r>
            <a:r>
              <a:rPr lang="ko-KR" altLang="en-US" sz="1600" dirty="0"/>
              <a:t>관점지향프로그래밍</a:t>
            </a:r>
            <a:r>
              <a:rPr lang="en-US" altLang="ko-KR" sz="1600" dirty="0"/>
              <a:t>) </a:t>
            </a:r>
            <a:r>
              <a:rPr lang="en-US" altLang="ko-KR" dirty="0"/>
              <a:t>: </a:t>
            </a:r>
            <a:r>
              <a:rPr lang="ko-KR" altLang="en-US" dirty="0"/>
              <a:t>여러 모듈의 공통기능을 분리하여 관리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Spring Boot : </a:t>
            </a:r>
            <a:r>
              <a:rPr lang="ko-KR" altLang="en-US" dirty="0"/>
              <a:t>스프링 초기설정을 간편하게 처리해주는 별도의 프레임워크</a:t>
            </a:r>
            <a:endParaRPr lang="en-US" altLang="ko-KR" dirty="0"/>
          </a:p>
          <a:p>
            <a:pPr lvl="1"/>
            <a:r>
              <a:rPr lang="ko-KR" altLang="en-US" dirty="0"/>
              <a:t>실행 가능한 </a:t>
            </a:r>
            <a:r>
              <a:rPr lang="en-US" altLang="ko-KR" dirty="0"/>
              <a:t>JAR</a:t>
            </a:r>
            <a:r>
              <a:rPr lang="ko-KR" altLang="en-US" dirty="0"/>
              <a:t>로 개발 가능</a:t>
            </a:r>
            <a:endParaRPr lang="en-US" altLang="ko-KR" dirty="0"/>
          </a:p>
          <a:p>
            <a:pPr lvl="1"/>
            <a:r>
              <a:rPr lang="ko-KR" altLang="en-US" dirty="0"/>
              <a:t>사용하는 라이브러리의 버전관리 자동화</a:t>
            </a:r>
            <a:endParaRPr lang="en-US" altLang="ko-KR" dirty="0"/>
          </a:p>
          <a:p>
            <a:pPr lvl="1"/>
            <a:r>
              <a:rPr lang="ko-KR" altLang="en-US" dirty="0"/>
              <a:t>자체적인 웹 서버를 내장하고 있어 빠르고 간편하게 배포 가능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A8096F-A662-6BA7-C65B-193EE8502B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503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681B9-4C04-2069-7746-CD26AA4C2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BE: Spring Data JPA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C09C43-6F61-BA56-081D-592179265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0520" marR="0" lvl="0" indent="-350520" algn="l" defTabSz="54864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altLang="ko-KR" dirty="0"/>
              <a:t>JPA</a:t>
            </a:r>
            <a:r>
              <a:rPr lang="en-US" altLang="ko-KR" sz="1800" dirty="0"/>
              <a:t>(Java Persistence API)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  <a:p>
            <a:pPr lvl="1">
              <a:defRPr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ORM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(Object-Relational Mapping) </a:t>
            </a: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기술 표준으로 사용되는 인터페이스의 모음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  <a:p>
            <a:pPr lvl="1">
              <a:defRPr/>
            </a:pPr>
            <a:r>
              <a:rPr lang="ko-KR" altLang="en-US" dirty="0"/>
              <a:t>자바 애플리케이션에서 </a:t>
            </a:r>
            <a:r>
              <a:rPr lang="en-US" altLang="ko-KR" dirty="0"/>
              <a:t>RDB</a:t>
            </a:r>
            <a:r>
              <a:rPr lang="ko-KR" altLang="en-US" dirty="0"/>
              <a:t>를 사용하는 방식을 정의한 인터페이스</a:t>
            </a:r>
            <a:endParaRPr lang="en-US" altLang="ko-KR" dirty="0"/>
          </a:p>
          <a:p>
            <a:pPr lvl="1"/>
            <a:r>
              <a:rPr lang="en-US" altLang="ko-KR" dirty="0"/>
              <a:t>Hibernate, </a:t>
            </a:r>
            <a:r>
              <a:rPr lang="en-US" altLang="ko-KR" dirty="0" err="1"/>
              <a:t>OpenJPA</a:t>
            </a:r>
            <a:r>
              <a:rPr lang="en-US" altLang="ko-KR" dirty="0"/>
              <a:t> </a:t>
            </a:r>
            <a:r>
              <a:rPr lang="ko-KR" altLang="en-US" dirty="0"/>
              <a:t>등이 </a:t>
            </a:r>
            <a:r>
              <a:rPr lang="en-US" altLang="ko-KR" dirty="0"/>
              <a:t>JPA</a:t>
            </a:r>
            <a:r>
              <a:rPr lang="ko-KR" altLang="en-US" dirty="0"/>
              <a:t>를 구현</a:t>
            </a:r>
            <a:endParaRPr lang="en-US" altLang="ko-KR" dirty="0"/>
          </a:p>
          <a:p>
            <a:pPr lvl="1"/>
            <a:r>
              <a:rPr lang="en-US" altLang="ko-KR" dirty="0"/>
              <a:t>SQL query </a:t>
            </a:r>
            <a:r>
              <a:rPr lang="ko-KR" altLang="en-US" dirty="0"/>
              <a:t>중심이 아닌 객체 중심으로의 개발을 가능하게 함</a:t>
            </a:r>
            <a:endParaRPr lang="en-US" altLang="ko-KR" dirty="0"/>
          </a:p>
          <a:p>
            <a:r>
              <a:rPr lang="en-US" altLang="ko-KR" dirty="0"/>
              <a:t>Spring Data JPA</a:t>
            </a:r>
          </a:p>
          <a:p>
            <a:pPr lvl="1"/>
            <a:r>
              <a:rPr lang="en-US" altLang="ko-KR" dirty="0"/>
              <a:t>JPA</a:t>
            </a:r>
            <a:r>
              <a:rPr lang="ko-KR" altLang="en-US" dirty="0"/>
              <a:t>를 사용하기 편하도록 만들어 놓은 모듈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A8096F-A662-6BA7-C65B-193EE8502B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25</a:t>
            </a:fld>
            <a:endParaRPr lang="ko-KR" alt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8A71CAD-DA47-446C-B761-290F7B65D6B2}"/>
              </a:ext>
            </a:extLst>
          </p:cNvPr>
          <p:cNvGrpSpPr/>
          <p:nvPr/>
        </p:nvGrpSpPr>
        <p:grpSpPr>
          <a:xfrm>
            <a:off x="9871969" y="2505353"/>
            <a:ext cx="1710431" cy="3721861"/>
            <a:chOff x="9871969" y="2505353"/>
            <a:chExt cx="1710431" cy="3721861"/>
          </a:xfrm>
        </p:grpSpPr>
        <p:sp>
          <p:nvSpPr>
            <p:cNvPr id="5" name="Cylinder 4">
              <a:extLst>
                <a:ext uri="{FF2B5EF4-FFF2-40B4-BE49-F238E27FC236}">
                  <a16:creationId xmlns:a16="http://schemas.microsoft.com/office/drawing/2014/main" id="{99D5FDE6-DAC8-4688-B60B-996A740B2D4E}"/>
                </a:ext>
              </a:extLst>
            </p:cNvPr>
            <p:cNvSpPr/>
            <p:nvPr/>
          </p:nvSpPr>
          <p:spPr>
            <a:xfrm>
              <a:off x="9871969" y="5422188"/>
              <a:ext cx="1710431" cy="805026"/>
            </a:xfrm>
            <a:prstGeom prst="can">
              <a:avLst>
                <a:gd name="adj" fmla="val 3131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RDB</a:t>
              </a:r>
              <a:endParaRPr lang="ko-KR" alt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955E14E-20FA-4FA9-BA0C-F81D09577E65}"/>
                </a:ext>
              </a:extLst>
            </p:cNvPr>
            <p:cNvSpPr/>
            <p:nvPr/>
          </p:nvSpPr>
          <p:spPr>
            <a:xfrm>
              <a:off x="9871969" y="4699001"/>
              <a:ext cx="1710431" cy="4445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JDBC</a:t>
              </a:r>
              <a:endParaRPr lang="ko-KR" alt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759C0C-B8D9-4454-93E0-5F1D52A50BFB}"/>
                </a:ext>
              </a:extLst>
            </p:cNvPr>
            <p:cNvSpPr/>
            <p:nvPr/>
          </p:nvSpPr>
          <p:spPr>
            <a:xfrm>
              <a:off x="9871969" y="4254501"/>
              <a:ext cx="1710431" cy="4445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Hibernate</a:t>
              </a:r>
              <a:endParaRPr lang="ko-KR" alt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063DF4F-34D4-4354-85C4-07BC0F04659C}"/>
                </a:ext>
              </a:extLst>
            </p:cNvPr>
            <p:cNvSpPr/>
            <p:nvPr/>
          </p:nvSpPr>
          <p:spPr>
            <a:xfrm>
              <a:off x="9871969" y="3810001"/>
              <a:ext cx="1710431" cy="444500"/>
            </a:xfrm>
            <a:prstGeom prst="rect">
              <a:avLst/>
            </a:prstGeom>
            <a:solidFill>
              <a:srgbClr val="FFCC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JPA</a:t>
              </a:r>
              <a:endParaRPr lang="ko-KR" alt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41E6033-CEEA-4F88-B00D-FEFE1362C260}"/>
                </a:ext>
              </a:extLst>
            </p:cNvPr>
            <p:cNvSpPr/>
            <p:nvPr/>
          </p:nvSpPr>
          <p:spPr>
            <a:xfrm>
              <a:off x="9871969" y="3365501"/>
              <a:ext cx="1710431" cy="4445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Spring Data JPA</a:t>
              </a:r>
              <a:endParaRPr lang="ko-KR" alt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C1A88D7-39C1-423D-8A63-1BB540EBC692}"/>
                </a:ext>
              </a:extLst>
            </p:cNvPr>
            <p:cNvSpPr/>
            <p:nvPr/>
          </p:nvSpPr>
          <p:spPr>
            <a:xfrm>
              <a:off x="9871969" y="2505353"/>
              <a:ext cx="1710431" cy="444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Application</a:t>
              </a:r>
              <a:endParaRPr lang="ko-KR" altLang="en-US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46B74A-D2F5-4C1D-A0BC-7AD46D9CB804}"/>
                </a:ext>
              </a:extLst>
            </p:cNvPr>
            <p:cNvCxnSpPr>
              <a:stCxn id="10" idx="2"/>
              <a:endCxn id="9" idx="0"/>
            </p:cNvCxnSpPr>
            <p:nvPr/>
          </p:nvCxnSpPr>
          <p:spPr>
            <a:xfrm>
              <a:off x="10727185" y="2949853"/>
              <a:ext cx="0" cy="41564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86F4860-219D-48D3-ABC5-00DBEE476070}"/>
                </a:ext>
              </a:extLst>
            </p:cNvPr>
            <p:cNvCxnSpPr>
              <a:stCxn id="6" idx="2"/>
              <a:endCxn id="5" idx="1"/>
            </p:cNvCxnSpPr>
            <p:nvPr/>
          </p:nvCxnSpPr>
          <p:spPr>
            <a:xfrm>
              <a:off x="10727185" y="5143501"/>
              <a:ext cx="0" cy="278687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338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C37D5F-06D1-C442-AB59-D0FECE383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BE</a:t>
            </a:r>
            <a:r>
              <a:rPr lang="en-US" altLang="ko-KR"/>
              <a:t>: Kubernetes API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F8A1D4-928A-A939-3B4F-FEE946FB0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HTTP API used to communicate with Kubernetes’s API server</a:t>
            </a:r>
          </a:p>
          <a:p>
            <a:pPr lvl="1"/>
            <a:r>
              <a:rPr lang="en-US" altLang="ko-KR" dirty="0" err="1"/>
              <a:t>kubectl</a:t>
            </a:r>
            <a:r>
              <a:rPr lang="en-US" altLang="ko-KR" dirty="0"/>
              <a:t> : Kubernetes API</a:t>
            </a:r>
            <a:r>
              <a:rPr lang="ko-KR" altLang="en-US" dirty="0"/>
              <a:t>를 사용하여 클러스터와 통신하기 위한 커맨드라인 툴</a:t>
            </a:r>
            <a:endParaRPr lang="en-US" altLang="ko-KR" dirty="0"/>
          </a:p>
          <a:p>
            <a:r>
              <a:rPr lang="en-US" altLang="ko-KR" dirty="0"/>
              <a:t>Lets you query and manipulate the state of API objects in K8s</a:t>
            </a:r>
          </a:p>
          <a:p>
            <a:pPr lvl="1"/>
            <a:r>
              <a:rPr lang="en-US" altLang="ko-KR" dirty="0"/>
              <a:t>e.g. Pods, Namespaces, etc.</a:t>
            </a:r>
          </a:p>
          <a:p>
            <a:r>
              <a:rPr lang="en-US" altLang="ko-KR" dirty="0"/>
              <a:t>Kubernetes Client Libraries</a:t>
            </a:r>
          </a:p>
          <a:p>
            <a:pPr lvl="1"/>
            <a:r>
              <a:rPr lang="en-US" altLang="ko-KR" dirty="0"/>
              <a:t>Kubernetes.io </a:t>
            </a:r>
            <a:r>
              <a:rPr lang="ko-KR" altLang="en-US" dirty="0"/>
              <a:t>가 여러 프로그래밍 언어에서 사용할 수 있는 </a:t>
            </a:r>
            <a:r>
              <a:rPr lang="en-US" altLang="ko-KR" dirty="0"/>
              <a:t>API </a:t>
            </a:r>
            <a:r>
              <a:rPr lang="ko-KR" altLang="en-US" dirty="0"/>
              <a:t>라이브러리를 제공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25C117-B86D-75D9-FD35-4C268ED82F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26</a:t>
            </a:fld>
            <a:endParaRPr lang="ko-KR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7A24E1-B4BA-4795-B5B3-3E8FC6489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6"/>
          <a:stretch/>
        </p:blipFill>
        <p:spPr>
          <a:xfrm>
            <a:off x="970271" y="3976674"/>
            <a:ext cx="4181679" cy="231935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9FC5264-4900-4472-AEF9-6CD64698BC26}"/>
              </a:ext>
            </a:extLst>
          </p:cNvPr>
          <p:cNvSpPr/>
          <p:nvPr/>
        </p:nvSpPr>
        <p:spPr>
          <a:xfrm>
            <a:off x="3086100" y="5422900"/>
            <a:ext cx="2065850" cy="8731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35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BE812-1BE8-45B5-82EB-2FAA7E196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FE: SPA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6BD87-39BE-4E46-869E-F7D6DD995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Single Page Application</a:t>
            </a:r>
          </a:p>
          <a:p>
            <a:pPr lvl="1"/>
            <a:r>
              <a:rPr lang="ko-KR" altLang="en-US" dirty="0"/>
              <a:t>단일 페이지에서 작동하는 웹 애플리케이션</a:t>
            </a:r>
            <a:endParaRPr lang="en-US" altLang="ko-KR" dirty="0"/>
          </a:p>
          <a:p>
            <a:r>
              <a:rPr lang="en-US" altLang="ko-KR" dirty="0"/>
              <a:t>Ajax</a:t>
            </a:r>
            <a:r>
              <a:rPr lang="en-US" altLang="ko-KR" sz="1800" dirty="0"/>
              <a:t>(Asynchronous JavaScript and XML)</a:t>
            </a:r>
          </a:p>
          <a:p>
            <a:pPr lvl="1"/>
            <a:r>
              <a:rPr lang="ko-KR" altLang="en-US" dirty="0"/>
              <a:t>웹 페이지를 완전히 새로 고치지 않고 페이지의 일부를 업데이트</a:t>
            </a:r>
            <a:endParaRPr lang="en-US" altLang="ko-KR" dirty="0"/>
          </a:p>
          <a:p>
            <a:pPr lvl="1"/>
            <a:r>
              <a:rPr lang="ko-KR" altLang="en-US" dirty="0"/>
              <a:t>업데이트가 필요한 객체의 데이터를 </a:t>
            </a:r>
            <a:r>
              <a:rPr lang="en-US" altLang="ko-KR" dirty="0"/>
              <a:t>Json</a:t>
            </a:r>
            <a:r>
              <a:rPr lang="ko-KR" altLang="en-US" dirty="0"/>
              <a:t>이나 </a:t>
            </a:r>
            <a:r>
              <a:rPr lang="en-US" altLang="ko-KR" dirty="0"/>
              <a:t>XML</a:t>
            </a:r>
            <a:r>
              <a:rPr lang="ko-KR" altLang="en-US" dirty="0"/>
              <a:t>의 형태로 받아 업데이트</a:t>
            </a:r>
            <a:endParaRPr lang="en-US" altLang="ko-KR" dirty="0"/>
          </a:p>
          <a:p>
            <a:pPr lvl="1"/>
            <a:r>
              <a:rPr lang="ko-KR" altLang="en-US" dirty="0"/>
              <a:t>페이지 재 로딩과정을 거치지 않아 원활한 사용자 경험을 제공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784B78-CD09-4118-A96F-46BC3AEF1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27</a:t>
            </a:fld>
            <a:endParaRPr lang="ko-KR" alt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27F1D30-A1F0-467B-9FA4-39C9A37B27D2}"/>
              </a:ext>
            </a:extLst>
          </p:cNvPr>
          <p:cNvGrpSpPr/>
          <p:nvPr/>
        </p:nvGrpSpPr>
        <p:grpSpPr>
          <a:xfrm>
            <a:off x="1742451" y="4063137"/>
            <a:ext cx="8707100" cy="2356380"/>
            <a:chOff x="1742451" y="4063137"/>
            <a:chExt cx="8707100" cy="235638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0D6DAD3-D88B-4ED7-A95D-CB29469CB4BA}"/>
                </a:ext>
              </a:extLst>
            </p:cNvPr>
            <p:cNvSpPr txBox="1"/>
            <p:nvPr/>
          </p:nvSpPr>
          <p:spPr>
            <a:xfrm>
              <a:off x="2250980" y="6050185"/>
              <a:ext cx="2759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/>
                <a:t>&lt;Traditional Page Lifecycle&gt;</a:t>
              </a:r>
              <a:endParaRPr lang="ko-KR" altLang="en-US" dirty="0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D6DC9CE1-DAE2-4ADA-8AD2-44F2E77E2074}"/>
                </a:ext>
              </a:extLst>
            </p:cNvPr>
            <p:cNvGrpSpPr/>
            <p:nvPr/>
          </p:nvGrpSpPr>
          <p:grpSpPr>
            <a:xfrm>
              <a:off x="1742451" y="4063137"/>
              <a:ext cx="3776792" cy="1944210"/>
              <a:chOff x="1491449" y="4063137"/>
              <a:chExt cx="3776792" cy="1944210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CC124473-61A3-4AFF-AE18-8F44C01B7EBB}"/>
                  </a:ext>
                </a:extLst>
              </p:cNvPr>
              <p:cNvSpPr/>
              <p:nvPr/>
            </p:nvSpPr>
            <p:spPr>
              <a:xfrm>
                <a:off x="1491449" y="4063137"/>
                <a:ext cx="1127464" cy="1944210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Client</a:t>
                </a:r>
                <a:endParaRPr lang="ko-KR" altLang="en-US" dirty="0"/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4846B1C4-B5BD-412F-9200-E69656699A3B}"/>
                  </a:ext>
                </a:extLst>
              </p:cNvPr>
              <p:cNvSpPr/>
              <p:nvPr/>
            </p:nvSpPr>
            <p:spPr>
              <a:xfrm>
                <a:off x="4140777" y="4063137"/>
                <a:ext cx="1127464" cy="1944210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Server</a:t>
                </a:r>
                <a:endParaRPr lang="ko-KR" altLang="en-US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8E3239F-222D-4FB3-8466-C539D9332438}"/>
                  </a:ext>
                </a:extLst>
              </p:cNvPr>
              <p:cNvSpPr txBox="1"/>
              <p:nvPr/>
            </p:nvSpPr>
            <p:spPr>
              <a:xfrm>
                <a:off x="2836330" y="4119532"/>
                <a:ext cx="10870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Initial GET req</a:t>
                </a:r>
                <a:endParaRPr lang="ko-KR" altLang="en-US" sz="1200" b="1" dirty="0"/>
              </a:p>
            </p:txBody>
          </p:sp>
          <p:pic>
            <p:nvPicPr>
              <p:cNvPr id="29" name="Graphic 28" descr="Refresh">
                <a:extLst>
                  <a:ext uri="{FF2B5EF4-FFF2-40B4-BE49-F238E27FC236}">
                    <a16:creationId xmlns:a16="http://schemas.microsoft.com/office/drawing/2014/main" id="{6B5ED08F-B808-43CE-BEEC-BC44E16387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14308" y="5540316"/>
                <a:ext cx="283488" cy="283488"/>
              </a:xfrm>
              <a:prstGeom prst="rect">
                <a:avLst/>
              </a:prstGeom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C8E990C-9356-4DB1-A4FB-C2D0541D3049}"/>
                  </a:ext>
                </a:extLst>
              </p:cNvPr>
              <p:cNvSpPr txBox="1"/>
              <p:nvPr/>
            </p:nvSpPr>
            <p:spPr>
              <a:xfrm>
                <a:off x="1742617" y="5543561"/>
                <a:ext cx="62645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Reload</a:t>
                </a:r>
                <a:endParaRPr lang="ko-KR" altLang="en-US" sz="1200" b="1" dirty="0"/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1C851E36-F4B1-4813-82BF-3307A70D61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18913" y="4387172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50CBC9BF-7C1F-49E0-8D6E-14307CF5997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18913" y="4619461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Rectangle: Folded Corner 11">
                <a:extLst>
                  <a:ext uri="{FF2B5EF4-FFF2-40B4-BE49-F238E27FC236}">
                    <a16:creationId xmlns:a16="http://schemas.microsoft.com/office/drawing/2014/main" id="{24ECE61A-9706-4107-8123-6FA80B2AF917}"/>
                  </a:ext>
                </a:extLst>
              </p:cNvPr>
              <p:cNvSpPr/>
              <p:nvPr/>
            </p:nvSpPr>
            <p:spPr>
              <a:xfrm>
                <a:off x="3250922" y="4464103"/>
                <a:ext cx="257846" cy="343020"/>
              </a:xfrm>
              <a:prstGeom prst="foldedCorner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54EF372-F5A1-4E14-878D-4467543B337F}"/>
                  </a:ext>
                </a:extLst>
              </p:cNvPr>
              <p:cNvSpPr txBox="1"/>
              <p:nvPr/>
            </p:nvSpPr>
            <p:spPr>
              <a:xfrm>
                <a:off x="2813153" y="5185042"/>
                <a:ext cx="113338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Form POST req</a:t>
                </a:r>
                <a:endParaRPr lang="ko-KR" altLang="en-US" sz="1200" b="1" dirty="0"/>
              </a:p>
            </p:txBody>
          </p: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383DC2DA-80BD-4A5F-88EE-2B605542EA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18913" y="5452682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4E8CC459-0AA3-4549-B5E6-08192A3E648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18913" y="5684971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Rectangle: Folded Corner 36">
                <a:extLst>
                  <a:ext uri="{FF2B5EF4-FFF2-40B4-BE49-F238E27FC236}">
                    <a16:creationId xmlns:a16="http://schemas.microsoft.com/office/drawing/2014/main" id="{7580DF8E-7468-46C5-8366-A5306808DA1B}"/>
                  </a:ext>
                </a:extLst>
              </p:cNvPr>
              <p:cNvSpPr/>
              <p:nvPr/>
            </p:nvSpPr>
            <p:spPr>
              <a:xfrm>
                <a:off x="3250922" y="5529613"/>
                <a:ext cx="257846" cy="343020"/>
              </a:xfrm>
              <a:prstGeom prst="foldedCorner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A0BF1AF7-FCF0-4D01-8923-2E2F4ABAEDA4}"/>
                  </a:ext>
                </a:extLst>
              </p:cNvPr>
              <p:cNvSpPr txBox="1"/>
              <p:nvPr/>
            </p:nvSpPr>
            <p:spPr>
              <a:xfrm>
                <a:off x="3466133" y="5724024"/>
                <a:ext cx="55977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HTML</a:t>
                </a:r>
                <a:endParaRPr lang="ko-KR" altLang="en-US" sz="1200" b="1" dirty="0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F67B30E-F0BC-43F4-A7AB-BD6F7EB7FC28}"/>
                  </a:ext>
                </a:extLst>
              </p:cNvPr>
              <p:cNvSpPr txBox="1"/>
              <p:nvPr/>
            </p:nvSpPr>
            <p:spPr>
              <a:xfrm>
                <a:off x="3466133" y="4651298"/>
                <a:ext cx="55977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HTML</a:t>
                </a:r>
                <a:endParaRPr lang="ko-KR" altLang="en-US" sz="1200" b="1" dirty="0"/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1CF5229-08B8-4C7A-96E5-1644E4406BFC}"/>
                </a:ext>
              </a:extLst>
            </p:cNvPr>
            <p:cNvSpPr txBox="1"/>
            <p:nvPr/>
          </p:nvSpPr>
          <p:spPr>
            <a:xfrm>
              <a:off x="7758724" y="6050185"/>
              <a:ext cx="16048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/>
                <a:t>&lt;SPA Lifecycle&gt;</a:t>
              </a:r>
              <a:endParaRPr lang="ko-KR" altLang="en-US" dirty="0"/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74C75B6B-117F-4EEF-BEC5-E9DCFF0700A6}"/>
                </a:ext>
              </a:extLst>
            </p:cNvPr>
            <p:cNvGrpSpPr/>
            <p:nvPr/>
          </p:nvGrpSpPr>
          <p:grpSpPr>
            <a:xfrm>
              <a:off x="6672759" y="4063137"/>
              <a:ext cx="3776792" cy="1944210"/>
              <a:chOff x="6923761" y="4063137"/>
              <a:chExt cx="3776792" cy="1944210"/>
            </a:xfrm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47BD0518-1290-4CD9-9A36-62730F9B4AAA}"/>
                  </a:ext>
                </a:extLst>
              </p:cNvPr>
              <p:cNvSpPr/>
              <p:nvPr/>
            </p:nvSpPr>
            <p:spPr>
              <a:xfrm>
                <a:off x="6923761" y="4063137"/>
                <a:ext cx="1127464" cy="1944210"/>
              </a:xfrm>
              <a:prstGeom prst="round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Client</a:t>
                </a:r>
                <a:endParaRPr lang="ko-KR" altLang="en-US" dirty="0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CB541AF3-C814-4166-B7FA-F99930ECDD0E}"/>
                  </a:ext>
                </a:extLst>
              </p:cNvPr>
              <p:cNvSpPr/>
              <p:nvPr/>
            </p:nvSpPr>
            <p:spPr>
              <a:xfrm>
                <a:off x="9573089" y="4063137"/>
                <a:ext cx="1127464" cy="1944210"/>
              </a:xfrm>
              <a:prstGeom prst="round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Server</a:t>
                </a:r>
                <a:endParaRPr lang="ko-KR" alt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C0C68EE-F257-4349-A08C-E17C1A8FF7C9}"/>
                  </a:ext>
                </a:extLst>
              </p:cNvPr>
              <p:cNvSpPr txBox="1"/>
              <p:nvPr/>
            </p:nvSpPr>
            <p:spPr>
              <a:xfrm>
                <a:off x="8268642" y="4119532"/>
                <a:ext cx="10870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Initial GET req</a:t>
                </a:r>
                <a:endParaRPr lang="ko-KR" altLang="en-US" sz="1200" b="1" dirty="0"/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771235D2-B86B-4824-BFF2-0B9BE0D763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1225" y="4387172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30961F97-A5C5-46DB-9DA1-3BA3894BDED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51225" y="4619461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Rectangle: Folded Corner 47">
                <a:extLst>
                  <a:ext uri="{FF2B5EF4-FFF2-40B4-BE49-F238E27FC236}">
                    <a16:creationId xmlns:a16="http://schemas.microsoft.com/office/drawing/2014/main" id="{B011572B-43FF-47E3-9858-30C3973E37A5}"/>
                  </a:ext>
                </a:extLst>
              </p:cNvPr>
              <p:cNvSpPr/>
              <p:nvPr/>
            </p:nvSpPr>
            <p:spPr>
              <a:xfrm>
                <a:off x="8683234" y="4464103"/>
                <a:ext cx="257846" cy="343020"/>
              </a:xfrm>
              <a:prstGeom prst="foldedCorner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20C6C589-2446-4971-9167-5FF5A7A190BD}"/>
                  </a:ext>
                </a:extLst>
              </p:cNvPr>
              <p:cNvSpPr txBox="1"/>
              <p:nvPr/>
            </p:nvSpPr>
            <p:spPr>
              <a:xfrm>
                <a:off x="8559366" y="5185042"/>
                <a:ext cx="50558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AJAX</a:t>
                </a:r>
                <a:endParaRPr lang="ko-KR" altLang="en-US" sz="1200" b="1" dirty="0"/>
              </a:p>
            </p:txBody>
          </p: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E08B9B2C-3099-468F-BA4D-D1A67D2464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1225" y="5452682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D44563EC-3194-476C-A738-CA512D9BCBF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51225" y="5684971"/>
                <a:ext cx="1521864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0C47A17D-E81B-42C0-88C1-729376F34081}"/>
                  </a:ext>
                </a:extLst>
              </p:cNvPr>
              <p:cNvSpPr txBox="1"/>
              <p:nvPr/>
            </p:nvSpPr>
            <p:spPr>
              <a:xfrm>
                <a:off x="8898445" y="4651298"/>
                <a:ext cx="55977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HTML</a:t>
                </a:r>
                <a:endParaRPr lang="ko-KR" altLang="en-US" sz="1200" b="1" dirty="0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EAE7DFEE-AAEE-4239-819F-2F1B31318EA0}"/>
                  </a:ext>
                </a:extLst>
              </p:cNvPr>
              <p:cNvSpPr/>
              <p:nvPr/>
            </p:nvSpPr>
            <p:spPr>
              <a:xfrm>
                <a:off x="8598181" y="5481637"/>
                <a:ext cx="442957" cy="42862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Double Brace 54">
                <a:extLst>
                  <a:ext uri="{FF2B5EF4-FFF2-40B4-BE49-F238E27FC236}">
                    <a16:creationId xmlns:a16="http://schemas.microsoft.com/office/drawing/2014/main" id="{5225E9D7-D99F-4DA0-843F-8473C93AC674}"/>
                  </a:ext>
                </a:extLst>
              </p:cNvPr>
              <p:cNvSpPr/>
              <p:nvPr/>
            </p:nvSpPr>
            <p:spPr>
              <a:xfrm>
                <a:off x="8705347" y="5516617"/>
                <a:ext cx="224205" cy="343020"/>
              </a:xfrm>
              <a:prstGeom prst="bracePair">
                <a:avLst>
                  <a:gd name="adj" fmla="val 13121"/>
                </a:avLst>
              </a:prstGeom>
              <a:solidFill>
                <a:schemeClr val="bg1"/>
              </a:solidFill>
              <a:ln w="19050">
                <a:solidFill>
                  <a:srgbClr val="C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AB819CE0-C6FE-49D6-A1F6-A04A24930BA3}"/>
                  </a:ext>
                </a:extLst>
              </p:cNvPr>
              <p:cNvSpPr txBox="1"/>
              <p:nvPr/>
            </p:nvSpPr>
            <p:spPr>
              <a:xfrm>
                <a:off x="8921689" y="5724024"/>
                <a:ext cx="5132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JSON</a:t>
                </a:r>
                <a:endParaRPr lang="ko-KR" altLang="en-US" sz="12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2923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40AFD-4F42-4C9E-B0CE-07715DCF1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FE:</a:t>
            </a:r>
            <a:r>
              <a:rPr lang="ko-KR" altLang="en-US" dirty="0"/>
              <a:t> </a:t>
            </a:r>
            <a:r>
              <a:rPr lang="en-US" altLang="ko-KR" dirty="0"/>
              <a:t>React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BF844-512B-49F4-B312-F2F41E654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Uses Virtual DOM to</a:t>
            </a:r>
            <a:r>
              <a:rPr lang="ko-KR" altLang="en-US" dirty="0"/>
              <a:t> </a:t>
            </a:r>
            <a:r>
              <a:rPr lang="en-US" altLang="ko-KR" dirty="0"/>
              <a:t>reduce</a:t>
            </a:r>
            <a:r>
              <a:rPr lang="ko-KR" altLang="en-US" dirty="0"/>
              <a:t> </a:t>
            </a:r>
            <a:r>
              <a:rPr lang="en-US" altLang="ko-KR" dirty="0"/>
              <a:t>re-render</a:t>
            </a:r>
            <a:r>
              <a:rPr lang="ko-KR" altLang="en-US" dirty="0"/>
              <a:t> </a:t>
            </a:r>
            <a:r>
              <a:rPr lang="en-US" altLang="ko-KR" dirty="0"/>
              <a:t>time</a:t>
            </a:r>
          </a:p>
          <a:p>
            <a:pPr lvl="1"/>
            <a:r>
              <a:rPr lang="en-US" altLang="ko-KR" dirty="0"/>
              <a:t>Virtual Dom : </a:t>
            </a:r>
            <a:r>
              <a:rPr lang="ko-KR" altLang="en-US" dirty="0"/>
              <a:t>메모리에 존재하는 가상의 </a:t>
            </a:r>
            <a:r>
              <a:rPr lang="en-US" altLang="ko-KR" dirty="0"/>
              <a:t>DOM</a:t>
            </a:r>
            <a:r>
              <a:rPr lang="ko-KR" altLang="en-US" dirty="0"/>
              <a:t>트리</a:t>
            </a:r>
            <a:endParaRPr lang="en-US" altLang="ko-KR" dirty="0"/>
          </a:p>
          <a:p>
            <a:pPr lvl="1"/>
            <a:r>
              <a:rPr lang="en-US" altLang="ko-KR" dirty="0"/>
              <a:t>Diffing : </a:t>
            </a:r>
            <a:r>
              <a:rPr lang="ko-KR" altLang="en-US" dirty="0"/>
              <a:t>실제 </a:t>
            </a:r>
            <a:r>
              <a:rPr lang="en-US" altLang="ko-KR" dirty="0"/>
              <a:t>DOM</a:t>
            </a:r>
            <a:r>
              <a:rPr lang="ko-KR" altLang="en-US" dirty="0"/>
              <a:t>트리와 메모리 내의 가상 </a:t>
            </a:r>
            <a:r>
              <a:rPr lang="en-US" altLang="ko-KR" dirty="0"/>
              <a:t>DOM</a:t>
            </a:r>
            <a:r>
              <a:rPr lang="ko-KR" altLang="en-US" dirty="0"/>
              <a:t>트리 간의 차이를 계산</a:t>
            </a:r>
            <a:endParaRPr lang="en-US" altLang="ko-KR" dirty="0"/>
          </a:p>
          <a:p>
            <a:pPr lvl="1"/>
            <a:r>
              <a:rPr lang="en-US" altLang="ko-KR" dirty="0"/>
              <a:t>Reconciliation : </a:t>
            </a:r>
            <a:r>
              <a:rPr lang="ko-KR" altLang="en-US" dirty="0"/>
              <a:t>최소한의 변경만을 수행하여 해당 변경을 반영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React</a:t>
            </a:r>
            <a:r>
              <a:rPr lang="ko-KR" altLang="en-US" dirty="0"/>
              <a:t> </a:t>
            </a:r>
            <a:r>
              <a:rPr lang="en-US" altLang="ko-KR" dirty="0"/>
              <a:t>is</a:t>
            </a:r>
            <a:r>
              <a:rPr lang="ko-KR" altLang="en-US" dirty="0"/>
              <a:t> </a:t>
            </a:r>
            <a:r>
              <a:rPr lang="en-US" altLang="ko-KR" dirty="0"/>
              <a:t>a</a:t>
            </a:r>
            <a:r>
              <a:rPr lang="ko-KR" altLang="en-US" dirty="0"/>
              <a:t> </a:t>
            </a:r>
            <a:r>
              <a:rPr lang="en-US" altLang="ko-KR" dirty="0"/>
              <a:t>Library</a:t>
            </a:r>
          </a:p>
          <a:p>
            <a:pPr lvl="1"/>
            <a:r>
              <a:rPr lang="ko-KR" altLang="en-US" dirty="0"/>
              <a:t>프레임워크에 비해 단순하며 더 유연함</a:t>
            </a:r>
          </a:p>
          <a:p>
            <a:endParaRPr lang="en-US" altLang="ko-KR" dirty="0"/>
          </a:p>
          <a:p>
            <a:r>
              <a:rPr lang="en-US" altLang="ko-KR" dirty="0"/>
              <a:t>Uses “Reusable Components” concept</a:t>
            </a:r>
          </a:p>
          <a:p>
            <a:pPr lvl="1"/>
            <a:r>
              <a:rPr lang="ko-KR" altLang="en-US" dirty="0"/>
              <a:t>개발자가 유지보수하기 쉽도록 도와 줌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94D16A-16F6-4363-977D-035E7291F3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248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51AD9-4EE3-48C9-93B2-F0EBD47AF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FE: Node.js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5B181-977C-482F-9631-F0F5FDF22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JavaScript runtime based on Chrome V8 JavaScript engine</a:t>
            </a:r>
          </a:p>
          <a:p>
            <a:pPr lvl="1"/>
            <a:r>
              <a:rPr lang="ko-KR" altLang="en-US" dirty="0"/>
              <a:t>웹 브라우저에서 동작하도록 설계된 </a:t>
            </a:r>
            <a:r>
              <a:rPr lang="en-US" altLang="ko-KR" dirty="0"/>
              <a:t>JS</a:t>
            </a:r>
            <a:r>
              <a:rPr lang="ko-KR" altLang="en-US" dirty="0"/>
              <a:t>를 서버 사이드에서도 동작가능한 환경을 제공</a:t>
            </a:r>
            <a:endParaRPr lang="en-US" altLang="ko-KR" dirty="0"/>
          </a:p>
          <a:p>
            <a:pPr lvl="1"/>
            <a:r>
              <a:rPr lang="ko-KR" altLang="en-US" dirty="0"/>
              <a:t>웹 서버 뿐만 아니라 다양한 </a:t>
            </a:r>
            <a:r>
              <a:rPr lang="ko-KR" altLang="en-US" dirty="0" err="1"/>
              <a:t>벡엔드</a:t>
            </a:r>
            <a:r>
              <a:rPr lang="ko-KR" altLang="en-US" dirty="0"/>
              <a:t> 서비스를 </a:t>
            </a:r>
            <a:r>
              <a:rPr lang="en-US" altLang="ko-KR" dirty="0"/>
              <a:t>JavaScript</a:t>
            </a:r>
            <a:r>
              <a:rPr lang="ko-KR" altLang="en-US" dirty="0"/>
              <a:t>로 개발 가능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npm</a:t>
            </a:r>
            <a:r>
              <a:rPr lang="en-US" altLang="ko-KR" sz="1800" dirty="0"/>
              <a:t>(Node Package Manager)</a:t>
            </a:r>
          </a:p>
          <a:p>
            <a:pPr lvl="1"/>
            <a:r>
              <a:rPr lang="en-US" altLang="ko-KR" dirty="0"/>
              <a:t>Node.js</a:t>
            </a:r>
            <a:r>
              <a:rPr lang="ko-KR" altLang="en-US" dirty="0"/>
              <a:t>를 위한 모듈</a:t>
            </a:r>
            <a:r>
              <a:rPr lang="en-US" altLang="ko-KR" dirty="0"/>
              <a:t>, </a:t>
            </a:r>
            <a:r>
              <a:rPr lang="ko-KR" altLang="en-US" dirty="0"/>
              <a:t>라이브러리 등을 공유 및 관리할 수 있는 패키지 매니저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E313F0-ED69-4EE6-A498-BFAB5F5579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260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2A9303-44B9-E4F2-24A8-B05E2E92B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Implementation Objective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0AA95A-2EA7-1575-3ED4-D7635C91E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2" y="4174821"/>
            <a:ext cx="10283372" cy="1282492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Glossary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Architecture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47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C5C887-5134-C50B-695D-E5FCECC41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Glossary (1/2)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AE3806-1DE6-EBDF-84B8-4C0CEB4F7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Container</a:t>
            </a:r>
          </a:p>
          <a:p>
            <a:pPr lvl="1"/>
            <a:r>
              <a:rPr lang="ko-KR" altLang="en-US" dirty="0"/>
              <a:t>어떤 환경에서나 실행하기 위해 필요한 모든 요소를 포함하는 소프트웨어 패키지</a:t>
            </a:r>
            <a:endParaRPr lang="en-US" altLang="ko-KR" dirty="0"/>
          </a:p>
          <a:p>
            <a:r>
              <a:rPr lang="en-US" altLang="ko-KR" dirty="0"/>
              <a:t>Kubernetes</a:t>
            </a:r>
          </a:p>
          <a:p>
            <a:pPr lvl="1"/>
            <a:r>
              <a:rPr lang="ko-KR" altLang="en-US" dirty="0"/>
              <a:t>컨테이너화 된 애플리케이션을 자동으로 배포</a:t>
            </a:r>
            <a:r>
              <a:rPr lang="en-US" altLang="ko-KR" dirty="0"/>
              <a:t>, </a:t>
            </a:r>
            <a:r>
              <a:rPr lang="ko-KR" altLang="en-US" dirty="0"/>
              <a:t>관리</a:t>
            </a:r>
            <a:r>
              <a:rPr lang="en-US" altLang="ko-KR" dirty="0"/>
              <a:t>, </a:t>
            </a:r>
            <a:r>
              <a:rPr lang="ko-KR" altLang="en-US" dirty="0"/>
              <a:t>확장하는 오케스트레이션 서비스</a:t>
            </a:r>
            <a:endParaRPr lang="en-US" altLang="ko-KR" dirty="0"/>
          </a:p>
          <a:p>
            <a:r>
              <a:rPr lang="en-US" altLang="ko-KR" dirty="0"/>
              <a:t>Kubernetes Cluster</a:t>
            </a:r>
          </a:p>
          <a:p>
            <a:pPr lvl="1"/>
            <a:r>
              <a:rPr lang="ko-KR" altLang="en-US" dirty="0" err="1"/>
              <a:t>쿠버네티스</a:t>
            </a:r>
            <a:r>
              <a:rPr lang="ko-KR" altLang="en-US" dirty="0"/>
              <a:t> 애플리케이션을 실행하기 위한 호스트</a:t>
            </a:r>
            <a:r>
              <a:rPr lang="en-US" altLang="ko-KR" dirty="0"/>
              <a:t>(i.e., </a:t>
            </a:r>
            <a:r>
              <a:rPr lang="ko-KR" altLang="en-US" dirty="0"/>
              <a:t>노드</a:t>
            </a:r>
            <a:r>
              <a:rPr lang="en-US" altLang="ko-KR" dirty="0"/>
              <a:t>)</a:t>
            </a:r>
            <a:r>
              <a:rPr lang="ko-KR" altLang="en-US" dirty="0"/>
              <a:t>들의 집합</a:t>
            </a:r>
            <a:endParaRPr lang="en-US" altLang="ko-KR" dirty="0"/>
          </a:p>
          <a:p>
            <a:r>
              <a:rPr lang="en-US" altLang="ko-KR" dirty="0"/>
              <a:t>Pod</a:t>
            </a:r>
          </a:p>
          <a:p>
            <a:pPr lvl="1"/>
            <a:r>
              <a:rPr lang="ko-KR" altLang="en-US" dirty="0"/>
              <a:t>한 개 이상의 컨테이너들의 집합</a:t>
            </a:r>
            <a:endParaRPr lang="en-US" altLang="ko-KR" dirty="0"/>
          </a:p>
          <a:p>
            <a:pPr lvl="1"/>
            <a:r>
              <a:rPr lang="ko-KR" altLang="en-US" dirty="0" err="1"/>
              <a:t>쿠버네티스</a:t>
            </a:r>
            <a:r>
              <a:rPr lang="ko-KR" altLang="en-US" dirty="0"/>
              <a:t> 애플리케이션에서 생성하고 관리할 수 있는 배포 가능한 가장 작은 단위</a:t>
            </a:r>
            <a:endParaRPr lang="en-US" altLang="ko-KR" dirty="0"/>
          </a:p>
          <a:p>
            <a:r>
              <a:rPr lang="en-US" altLang="ko-KR" dirty="0"/>
              <a:t>kube-apiserver</a:t>
            </a:r>
          </a:p>
          <a:p>
            <a:pPr lvl="1"/>
            <a:r>
              <a:rPr lang="ko-KR" altLang="en-US" dirty="0" err="1"/>
              <a:t>쿠버네티스</a:t>
            </a:r>
            <a:r>
              <a:rPr lang="ko-KR" altLang="en-US" dirty="0"/>
              <a:t> 컴포넌트 중 하나로 </a:t>
            </a:r>
            <a:r>
              <a:rPr lang="ko-KR" altLang="en-US" dirty="0" err="1"/>
              <a:t>쿠버네티스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노출시키는 역할을 함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63B1BA-BE42-6904-2233-0BC25F6BE8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578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C5C887-5134-C50B-695D-E5FCECC41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Glossary (2/2)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AE3806-1DE6-EBDF-84B8-4C0CEB4F7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DDS</a:t>
            </a:r>
            <a:r>
              <a:rPr lang="en-US" altLang="ko-KR" sz="1800" dirty="0"/>
              <a:t>(Data Distribution Service)</a:t>
            </a:r>
            <a:endParaRPr lang="en-US" altLang="ko-KR" sz="1600" dirty="0"/>
          </a:p>
          <a:p>
            <a:pPr lvl="1"/>
            <a:r>
              <a:rPr lang="en-US" altLang="ko-KR" dirty="0"/>
              <a:t>OMG</a:t>
            </a:r>
            <a:r>
              <a:rPr lang="ko-KR" altLang="en-US" dirty="0"/>
              <a:t>에서 정의한 실시간 데이터 분배 미들웨어 표준</a:t>
            </a:r>
            <a:endParaRPr lang="en-US" altLang="ko-KR" dirty="0"/>
          </a:p>
          <a:p>
            <a:pPr lvl="1"/>
            <a:r>
              <a:rPr lang="ko-KR" altLang="en-US" dirty="0"/>
              <a:t>데이터를 송수신 하는 방법으로 </a:t>
            </a:r>
            <a:r>
              <a:rPr lang="en-US" altLang="ko-KR" dirty="0"/>
              <a:t>Publisher-Subscriber Pattern</a:t>
            </a:r>
            <a:r>
              <a:rPr lang="ko-KR" altLang="en-US" dirty="0"/>
              <a:t>을 사용</a:t>
            </a:r>
            <a:endParaRPr lang="en-US" altLang="ko-KR" dirty="0"/>
          </a:p>
          <a:p>
            <a:r>
              <a:rPr lang="en-US" altLang="ko-KR" dirty="0"/>
              <a:t>Publisher-Subscriber Pattern</a:t>
            </a:r>
          </a:p>
          <a:p>
            <a:pPr lvl="1"/>
            <a:r>
              <a:rPr lang="ko-KR" altLang="en-US" dirty="0"/>
              <a:t>송수신자 간의 결합없이 비동기 메시지를 보내는 방법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63B1BA-BE42-6904-2233-0BC25F6BE8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5</a:t>
            </a:fld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B99528CF-7D17-35CA-4100-752FD9A63A8B}"/>
              </a:ext>
            </a:extLst>
          </p:cNvPr>
          <p:cNvGrpSpPr/>
          <p:nvPr/>
        </p:nvGrpSpPr>
        <p:grpSpPr>
          <a:xfrm>
            <a:off x="1134917" y="4088855"/>
            <a:ext cx="4690905" cy="1552544"/>
            <a:chOff x="267928" y="4080388"/>
            <a:chExt cx="5828072" cy="1928912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7B20091-3471-69D4-FFC5-5BA4CA0A3B55}"/>
                </a:ext>
              </a:extLst>
            </p:cNvPr>
            <p:cNvSpPr/>
            <p:nvPr/>
          </p:nvSpPr>
          <p:spPr>
            <a:xfrm>
              <a:off x="267928" y="4080388"/>
              <a:ext cx="5828072" cy="192891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Cluster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74417316-7517-93E9-0CB7-C31DEA25B473}"/>
                </a:ext>
              </a:extLst>
            </p:cNvPr>
            <p:cNvGrpSpPr/>
            <p:nvPr/>
          </p:nvGrpSpPr>
          <p:grpSpPr>
            <a:xfrm>
              <a:off x="439228" y="4450886"/>
              <a:ext cx="5485472" cy="1406013"/>
              <a:chOff x="418801" y="4450886"/>
              <a:chExt cx="5485472" cy="1406013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D5447079-E8DE-C3A3-0A05-0894CF30508B}"/>
                  </a:ext>
                </a:extLst>
              </p:cNvPr>
              <p:cNvGrpSpPr/>
              <p:nvPr/>
            </p:nvGrpSpPr>
            <p:grpSpPr>
              <a:xfrm>
                <a:off x="2297527" y="4450886"/>
                <a:ext cx="1728020" cy="1406013"/>
                <a:chOff x="2295833" y="4450886"/>
                <a:chExt cx="1728020" cy="1406013"/>
              </a:xfrm>
            </p:grpSpPr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99150509-76B0-E2D1-AEB7-91680DD500FD}"/>
                    </a:ext>
                  </a:extLst>
                </p:cNvPr>
                <p:cNvSpPr/>
                <p:nvPr/>
              </p:nvSpPr>
              <p:spPr>
                <a:xfrm>
                  <a:off x="2295833" y="4450886"/>
                  <a:ext cx="1728020" cy="1406013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altLang="ko-KR" sz="1400" dirty="0">
                      <a:solidFill>
                        <a:sysClr val="windowText" lastClr="000000"/>
                      </a:solidFill>
                    </a:rPr>
                    <a:t>Node</a:t>
                  </a:r>
                  <a:endParaRPr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7" name="직사각형 6">
                  <a:extLst>
                    <a:ext uri="{FF2B5EF4-FFF2-40B4-BE49-F238E27FC236}">
                      <a16:creationId xmlns:a16="http://schemas.microsoft.com/office/drawing/2014/main" id="{EAF01CF3-B118-3A78-1647-C3A069FADBD7}"/>
                    </a:ext>
                  </a:extLst>
                </p:cNvPr>
                <p:cNvSpPr/>
                <p:nvPr/>
              </p:nvSpPr>
              <p:spPr>
                <a:xfrm>
                  <a:off x="2423161" y="4803058"/>
                  <a:ext cx="1463040" cy="91931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altLang="ko-KR" sz="1400" dirty="0">
                      <a:solidFill>
                        <a:sysClr val="windowText" lastClr="000000"/>
                      </a:solidFill>
                    </a:rPr>
                    <a:t>Pod</a:t>
                  </a:r>
                  <a:endParaRPr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6" name="직사각형 5">
                  <a:extLst>
                    <a:ext uri="{FF2B5EF4-FFF2-40B4-BE49-F238E27FC236}">
                      <a16:creationId xmlns:a16="http://schemas.microsoft.com/office/drawing/2014/main" id="{D5A9E70A-18DF-D387-6B9C-1F8B0B5884CF}"/>
                    </a:ext>
                  </a:extLst>
                </p:cNvPr>
                <p:cNvSpPr/>
                <p:nvPr/>
              </p:nvSpPr>
              <p:spPr>
                <a:xfrm>
                  <a:off x="2575452" y="5153893"/>
                  <a:ext cx="1158457" cy="414021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ysClr val="windowText" lastClr="000000"/>
                      </a:solidFill>
                    </a:rPr>
                    <a:t>Container</a:t>
                  </a:r>
                  <a:endParaRPr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02BD67F0-2572-4F05-538F-4536D62B2D11}"/>
                  </a:ext>
                </a:extLst>
              </p:cNvPr>
              <p:cNvGrpSpPr/>
              <p:nvPr/>
            </p:nvGrpSpPr>
            <p:grpSpPr>
              <a:xfrm>
                <a:off x="4176253" y="4450886"/>
                <a:ext cx="1728020" cy="1406013"/>
                <a:chOff x="2295833" y="4450886"/>
                <a:chExt cx="1728020" cy="1406013"/>
              </a:xfrm>
            </p:grpSpPr>
            <p:sp>
              <p:nvSpPr>
                <p:cNvPr id="13" name="직사각형 12">
                  <a:extLst>
                    <a:ext uri="{FF2B5EF4-FFF2-40B4-BE49-F238E27FC236}">
                      <a16:creationId xmlns:a16="http://schemas.microsoft.com/office/drawing/2014/main" id="{16912184-0E05-0367-C120-4AE23AED7C32}"/>
                    </a:ext>
                  </a:extLst>
                </p:cNvPr>
                <p:cNvSpPr/>
                <p:nvPr/>
              </p:nvSpPr>
              <p:spPr>
                <a:xfrm>
                  <a:off x="2295833" y="4450886"/>
                  <a:ext cx="1728020" cy="1406013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altLang="ko-KR" sz="1400" dirty="0">
                      <a:solidFill>
                        <a:sysClr val="windowText" lastClr="000000"/>
                      </a:solidFill>
                    </a:rPr>
                    <a:t>Node</a:t>
                  </a:r>
                  <a:endParaRPr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E96AF370-06EF-E05C-255A-A6F8D3631440}"/>
                    </a:ext>
                  </a:extLst>
                </p:cNvPr>
                <p:cNvSpPr/>
                <p:nvPr/>
              </p:nvSpPr>
              <p:spPr>
                <a:xfrm>
                  <a:off x="2423161" y="4803058"/>
                  <a:ext cx="1463040" cy="91931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altLang="ko-KR" sz="1400" dirty="0">
                      <a:solidFill>
                        <a:sysClr val="windowText" lastClr="000000"/>
                      </a:solidFill>
                    </a:rPr>
                    <a:t>Pod</a:t>
                  </a:r>
                  <a:endParaRPr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387467E2-FB98-9D7F-4346-36873859B59D}"/>
                    </a:ext>
                  </a:extLst>
                </p:cNvPr>
                <p:cNvSpPr/>
                <p:nvPr/>
              </p:nvSpPr>
              <p:spPr>
                <a:xfrm>
                  <a:off x="2575452" y="5153893"/>
                  <a:ext cx="1158457" cy="414021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ysClr val="windowText" lastClr="000000"/>
                      </a:solidFill>
                    </a:rPr>
                    <a:t>Container</a:t>
                  </a:r>
                  <a:endParaRPr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2CEE9AC0-72DA-FD76-FA15-B41A4910A891}"/>
                  </a:ext>
                </a:extLst>
              </p:cNvPr>
              <p:cNvGrpSpPr/>
              <p:nvPr/>
            </p:nvGrpSpPr>
            <p:grpSpPr>
              <a:xfrm>
                <a:off x="418801" y="4450886"/>
                <a:ext cx="1728020" cy="1406013"/>
                <a:chOff x="2295833" y="4450886"/>
                <a:chExt cx="1728020" cy="1406013"/>
              </a:xfrm>
            </p:grpSpPr>
            <p:sp>
              <p:nvSpPr>
                <p:cNvPr id="17" name="직사각형 16">
                  <a:extLst>
                    <a:ext uri="{FF2B5EF4-FFF2-40B4-BE49-F238E27FC236}">
                      <a16:creationId xmlns:a16="http://schemas.microsoft.com/office/drawing/2014/main" id="{2E438E5F-DA12-EE90-B4D7-F9B376B3B2D1}"/>
                    </a:ext>
                  </a:extLst>
                </p:cNvPr>
                <p:cNvSpPr/>
                <p:nvPr/>
              </p:nvSpPr>
              <p:spPr>
                <a:xfrm>
                  <a:off x="2295833" y="4450886"/>
                  <a:ext cx="1728020" cy="1406013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altLang="ko-KR" sz="1400" dirty="0">
                      <a:solidFill>
                        <a:sysClr val="windowText" lastClr="000000"/>
                      </a:solidFill>
                    </a:rPr>
                    <a:t>Node</a:t>
                  </a:r>
                  <a:endParaRPr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18" name="직사각형 17">
                  <a:extLst>
                    <a:ext uri="{FF2B5EF4-FFF2-40B4-BE49-F238E27FC236}">
                      <a16:creationId xmlns:a16="http://schemas.microsoft.com/office/drawing/2014/main" id="{76CEB10C-5C71-533F-5A37-7BE4AF9729AB}"/>
                    </a:ext>
                  </a:extLst>
                </p:cNvPr>
                <p:cNvSpPr/>
                <p:nvPr/>
              </p:nvSpPr>
              <p:spPr>
                <a:xfrm>
                  <a:off x="2423161" y="4803058"/>
                  <a:ext cx="1463040" cy="91931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ysClr val="windowText" lastClr="000000"/>
                      </a:solidFill>
                    </a:rPr>
                    <a:t>kube-apiserver</a:t>
                  </a:r>
                  <a:endParaRPr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58A5F0A-018C-41A2-1351-9BC320E8C9CD}"/>
              </a:ext>
            </a:extLst>
          </p:cNvPr>
          <p:cNvGrpSpPr/>
          <p:nvPr/>
        </p:nvGrpSpPr>
        <p:grpSpPr>
          <a:xfrm>
            <a:off x="6559453" y="4134117"/>
            <a:ext cx="4721146" cy="1462020"/>
            <a:chOff x="6800294" y="4126583"/>
            <a:chExt cx="4721146" cy="1462020"/>
          </a:xfrm>
        </p:grpSpPr>
        <p:sp>
          <p:nvSpPr>
            <p:cNvPr id="22" name="구름 21">
              <a:extLst>
                <a:ext uri="{FF2B5EF4-FFF2-40B4-BE49-F238E27FC236}">
                  <a16:creationId xmlns:a16="http://schemas.microsoft.com/office/drawing/2014/main" id="{CC0CECA8-32C5-18E5-2236-92F708FAB74F}"/>
                </a:ext>
              </a:extLst>
            </p:cNvPr>
            <p:cNvSpPr/>
            <p:nvPr/>
          </p:nvSpPr>
          <p:spPr>
            <a:xfrm>
              <a:off x="7917594" y="4126583"/>
              <a:ext cx="2471306" cy="1462020"/>
            </a:xfrm>
            <a:prstGeom prst="cloud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 DDS Domain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1C7FFD36-FCFB-8DCE-5D24-ADD4991306A2}"/>
                </a:ext>
              </a:extLst>
            </p:cNvPr>
            <p:cNvSpPr/>
            <p:nvPr/>
          </p:nvSpPr>
          <p:spPr>
            <a:xfrm>
              <a:off x="6800294" y="4394209"/>
              <a:ext cx="836242" cy="836242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Pub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C9C98596-3F12-21A1-BEF7-0CE8F40BF39B}"/>
                </a:ext>
              </a:extLst>
            </p:cNvPr>
            <p:cNvSpPr/>
            <p:nvPr/>
          </p:nvSpPr>
          <p:spPr>
            <a:xfrm>
              <a:off x="10685198" y="4376863"/>
              <a:ext cx="836242" cy="83624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Sub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EC34EC9E-F467-C9B0-C65D-2230468ABC91}"/>
                </a:ext>
              </a:extLst>
            </p:cNvPr>
            <p:cNvCxnSpPr>
              <a:cxnSpLocks/>
              <a:stCxn id="23" idx="6"/>
            </p:cNvCxnSpPr>
            <p:nvPr/>
          </p:nvCxnSpPr>
          <p:spPr>
            <a:xfrm>
              <a:off x="7636536" y="4812330"/>
              <a:ext cx="843673" cy="173989"/>
            </a:xfrm>
            <a:prstGeom prst="straightConnector1">
              <a:avLst/>
            </a:prstGeom>
            <a:ln w="38100">
              <a:solidFill>
                <a:schemeClr val="accent4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CE439BFE-EE86-5B13-A3ED-A600F2D4477A}"/>
                </a:ext>
              </a:extLst>
            </p:cNvPr>
            <p:cNvCxnSpPr>
              <a:cxnSpLocks/>
              <a:endCxn id="24" idx="2"/>
            </p:cNvCxnSpPr>
            <p:nvPr/>
          </p:nvCxnSpPr>
          <p:spPr>
            <a:xfrm flipV="1">
              <a:off x="9756191" y="4794984"/>
              <a:ext cx="929007" cy="191335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C40AC34E-8203-9D88-E659-3B935A649366}"/>
                </a:ext>
              </a:extLst>
            </p:cNvPr>
            <p:cNvSpPr/>
            <p:nvPr/>
          </p:nvSpPr>
          <p:spPr>
            <a:xfrm>
              <a:off x="8653380" y="4812330"/>
              <a:ext cx="914400" cy="347978"/>
            </a:xfrm>
            <a:prstGeom prst="roundRect">
              <a:avLst/>
            </a:prstGeom>
            <a:solidFill>
              <a:srgbClr val="EEE97E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Topic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428DF49F-BC70-BD54-20B5-C7BFB9C6436B}"/>
              </a:ext>
            </a:extLst>
          </p:cNvPr>
          <p:cNvSpPr txBox="1"/>
          <p:nvPr/>
        </p:nvSpPr>
        <p:spPr>
          <a:xfrm>
            <a:off x="1328190" y="5651768"/>
            <a:ext cx="430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&lt;Kubernetes Cluster Architecture*&gt;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4EB9C71-1358-B38D-DC30-2E1A105AD79E}"/>
              </a:ext>
            </a:extLst>
          </p:cNvPr>
          <p:cNvSpPr txBox="1"/>
          <p:nvPr/>
        </p:nvSpPr>
        <p:spPr>
          <a:xfrm>
            <a:off x="6760226" y="5651768"/>
            <a:ext cx="430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&lt;DDS Publisher Subscriber Pattern&gt;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56BDC5-42C7-3AAA-4486-4855D52E3B6C}"/>
              </a:ext>
            </a:extLst>
          </p:cNvPr>
          <p:cNvSpPr txBox="1"/>
          <p:nvPr/>
        </p:nvSpPr>
        <p:spPr>
          <a:xfrm>
            <a:off x="9871443" y="6122260"/>
            <a:ext cx="2320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* : simplified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66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F3182-0FEE-CE2C-89B6-A3BD95107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Topic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E9CDF-0FF1-F5AE-F30A-BFFAB8C87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Kubernetes Application Web Viewer</a:t>
            </a:r>
          </a:p>
          <a:p>
            <a:r>
              <a:rPr lang="en-US" altLang="ko-KR" dirty="0"/>
              <a:t>Visualize Kubernetes application using web interface</a:t>
            </a:r>
          </a:p>
          <a:p>
            <a:pPr lvl="1"/>
            <a:r>
              <a:rPr lang="ko-KR" altLang="en-US" dirty="0"/>
              <a:t>해당 애플리케이션은 데이터베이스와 </a:t>
            </a:r>
            <a:r>
              <a:rPr lang="ko-KR" altLang="en-US" dirty="0" err="1"/>
              <a:t>쿠버네티스</a:t>
            </a:r>
            <a:r>
              <a:rPr lang="ko-KR" altLang="en-US" dirty="0"/>
              <a:t> 클러스터로 구성</a:t>
            </a:r>
            <a:endParaRPr lang="en-US" altLang="ko-KR" dirty="0"/>
          </a:p>
          <a:p>
            <a:r>
              <a:rPr lang="en-US" altLang="ko-KR" dirty="0"/>
              <a:t>Database</a:t>
            </a:r>
          </a:p>
          <a:p>
            <a:pPr lvl="1"/>
            <a:r>
              <a:rPr lang="en-US" altLang="ko-KR" dirty="0"/>
              <a:t>RDB</a:t>
            </a:r>
            <a:r>
              <a:rPr lang="en-US" altLang="ko-KR" sz="1600" dirty="0"/>
              <a:t>(Relational</a:t>
            </a:r>
            <a:r>
              <a:rPr lang="ko-KR" altLang="en-US" sz="1600" dirty="0"/>
              <a:t> </a:t>
            </a:r>
            <a:r>
              <a:rPr lang="en-US" altLang="ko-KR" sz="1600" dirty="0"/>
              <a:t>Database)</a:t>
            </a:r>
            <a:r>
              <a:rPr lang="en-US" altLang="ko-KR" dirty="0"/>
              <a:t> </a:t>
            </a:r>
            <a:r>
              <a:rPr lang="ko-KR" altLang="en-US" dirty="0"/>
              <a:t>중 하나인 </a:t>
            </a:r>
            <a:r>
              <a:rPr lang="en-US" altLang="ko-KR" dirty="0" err="1"/>
              <a:t>Postgresql</a:t>
            </a:r>
            <a:r>
              <a:rPr lang="en-US" altLang="ko-KR" dirty="0"/>
              <a:t> </a:t>
            </a:r>
            <a:r>
              <a:rPr lang="ko-KR" altLang="en-US" dirty="0"/>
              <a:t>사용</a:t>
            </a:r>
            <a:endParaRPr lang="en-US" altLang="ko-KR" dirty="0"/>
          </a:p>
          <a:p>
            <a:pPr lvl="1"/>
            <a:r>
              <a:rPr lang="ko-KR" altLang="en-US" dirty="0"/>
              <a:t>정해진 테이블에서 각 레코드의 </a:t>
            </a:r>
            <a:r>
              <a:rPr lang="en-US" altLang="ko-KR" dirty="0"/>
              <a:t>Key</a:t>
            </a:r>
            <a:r>
              <a:rPr lang="ko-KR" altLang="en-US" dirty="0"/>
              <a:t>와 </a:t>
            </a:r>
            <a:r>
              <a:rPr lang="en-US" altLang="ko-KR" dirty="0"/>
              <a:t>Description</a:t>
            </a:r>
            <a:r>
              <a:rPr lang="ko-KR" altLang="en-US" dirty="0"/>
              <a:t>을 나열</a:t>
            </a:r>
            <a:endParaRPr lang="en-US" altLang="ko-KR" dirty="0"/>
          </a:p>
          <a:p>
            <a:pPr lvl="1"/>
            <a:r>
              <a:rPr lang="ko-KR" altLang="en-US" dirty="0"/>
              <a:t>원하는 </a:t>
            </a:r>
            <a:r>
              <a:rPr lang="en-US" altLang="ko-KR" dirty="0"/>
              <a:t>Key</a:t>
            </a:r>
            <a:r>
              <a:rPr lang="ko-KR" altLang="en-US" dirty="0"/>
              <a:t>를 클릭하여 해당 레코드의 세부정보를 표시</a:t>
            </a:r>
            <a:endParaRPr lang="en-US" altLang="ko-KR" dirty="0"/>
          </a:p>
          <a:p>
            <a:r>
              <a:rPr lang="en-US" altLang="ko-KR" dirty="0"/>
              <a:t>Kubernetes Cluster</a:t>
            </a:r>
          </a:p>
          <a:p>
            <a:pPr lvl="1"/>
            <a:r>
              <a:rPr lang="ko-KR" altLang="en-US" dirty="0" err="1"/>
              <a:t>쿠버네티스</a:t>
            </a:r>
            <a:r>
              <a:rPr lang="ko-KR" altLang="en-US" dirty="0"/>
              <a:t> 클러스터에 </a:t>
            </a:r>
            <a:r>
              <a:rPr lang="en-US" altLang="ko-KR" dirty="0"/>
              <a:t>Kubernetes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통해 요청</a:t>
            </a:r>
            <a:endParaRPr lang="en-US" altLang="ko-KR" dirty="0"/>
          </a:p>
          <a:p>
            <a:pPr lvl="1"/>
            <a:r>
              <a:rPr lang="ko-KR" altLang="en-US" dirty="0"/>
              <a:t>클러스터에 존재하는 </a:t>
            </a:r>
            <a:r>
              <a:rPr lang="en-US" altLang="ko-KR" dirty="0"/>
              <a:t>Pod</a:t>
            </a:r>
            <a:r>
              <a:rPr lang="ko-KR" altLang="en-US" dirty="0"/>
              <a:t>의 목록을 나열</a:t>
            </a:r>
            <a:endParaRPr lang="en-US" altLang="ko-KR" dirty="0"/>
          </a:p>
          <a:p>
            <a:pPr lvl="1"/>
            <a:r>
              <a:rPr lang="ko-KR" altLang="en-US" dirty="0"/>
              <a:t>원하는 </a:t>
            </a:r>
            <a:r>
              <a:rPr lang="en-US" altLang="ko-KR" dirty="0"/>
              <a:t>Pod</a:t>
            </a:r>
            <a:r>
              <a:rPr lang="ko-KR" altLang="en-US" dirty="0"/>
              <a:t>를 클릭하여 해당 </a:t>
            </a:r>
            <a:r>
              <a:rPr lang="en-US" altLang="ko-KR" dirty="0"/>
              <a:t>Pod</a:t>
            </a:r>
            <a:r>
              <a:rPr lang="ko-KR" altLang="en-US" dirty="0"/>
              <a:t>의 </a:t>
            </a:r>
            <a:r>
              <a:rPr lang="en-US" altLang="ko-KR" dirty="0"/>
              <a:t>Log</a:t>
            </a:r>
            <a:r>
              <a:rPr lang="ko-KR" altLang="en-US" dirty="0"/>
              <a:t>를 나열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3EE9A49-B442-3747-BA17-9C0A26074D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60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0649E0FB-53E4-4AD7-86C4-54B10C69580E}"/>
              </a:ext>
            </a:extLst>
          </p:cNvPr>
          <p:cNvCxnSpPr>
            <a:cxnSpLocks/>
          </p:cNvCxnSpPr>
          <p:nvPr/>
        </p:nvCxnSpPr>
        <p:spPr>
          <a:xfrm flipH="1">
            <a:off x="6663490" y="2689225"/>
            <a:ext cx="483435" cy="561031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62B7DA01-D4CC-4410-A3B3-DD0D405FBC48}"/>
              </a:ext>
            </a:extLst>
          </p:cNvPr>
          <p:cNvCxnSpPr>
            <a:cxnSpLocks/>
          </p:cNvCxnSpPr>
          <p:nvPr/>
        </p:nvCxnSpPr>
        <p:spPr>
          <a:xfrm flipH="1">
            <a:off x="6605589" y="1095375"/>
            <a:ext cx="495299" cy="1562343"/>
          </a:xfrm>
          <a:prstGeom prst="line">
            <a:avLst/>
          </a:prstGeom>
          <a:ln w="19050" cap="rnd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66D716F-25C3-873D-903F-5C6BC74CF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Architecture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DBDCF7-E19F-80E0-CCB0-1AB9D2AE38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7</a:t>
            </a:fld>
            <a:endParaRPr lang="ko-KR" altLang="en-US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D2922837-008C-4367-8BFD-81222DE40F3B}"/>
              </a:ext>
            </a:extLst>
          </p:cNvPr>
          <p:cNvGrpSpPr/>
          <p:nvPr/>
        </p:nvGrpSpPr>
        <p:grpSpPr>
          <a:xfrm>
            <a:off x="1163373" y="5158578"/>
            <a:ext cx="920848" cy="1218356"/>
            <a:chOff x="969657" y="5158578"/>
            <a:chExt cx="920848" cy="1218356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E7331EA-FBAC-4B11-92A5-84691AF9BE27}"/>
                </a:ext>
              </a:extLst>
            </p:cNvPr>
            <p:cNvSpPr/>
            <p:nvPr/>
          </p:nvSpPr>
          <p:spPr>
            <a:xfrm>
              <a:off x="969657" y="5456086"/>
              <a:ext cx="920848" cy="92084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400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altLang="ko-KR" sz="1400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altLang="ko-KR" sz="1100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en-US" altLang="ko-KR" sz="1400" dirty="0">
                  <a:solidFill>
                    <a:sysClr val="windowText" lastClr="000000"/>
                  </a:solidFill>
                </a:rPr>
                <a:t>Tomcat</a:t>
              </a:r>
              <a:endParaRPr lang="ko-KR" altLang="en-US" sz="1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15EAA22-8576-49B3-9342-3EAF7A38884E}"/>
                </a:ext>
              </a:extLst>
            </p:cNvPr>
            <p:cNvSpPr/>
            <p:nvPr/>
          </p:nvSpPr>
          <p:spPr>
            <a:xfrm>
              <a:off x="969657" y="5158578"/>
              <a:ext cx="920848" cy="92084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ysClr val="windowText" lastClr="000000"/>
                  </a:solidFill>
                </a:rPr>
                <a:t>Java BE</a:t>
              </a:r>
            </a:p>
            <a:p>
              <a:pPr algn="ctr"/>
              <a:endParaRPr lang="en-US" altLang="ko-KR" sz="1400" dirty="0">
                <a:solidFill>
                  <a:sysClr val="windowText" lastClr="000000"/>
                </a:solidFill>
              </a:endParaRPr>
            </a:p>
            <a:p>
              <a:pPr algn="ctr"/>
              <a:endParaRPr lang="ko-KR" altLang="en-US" sz="1400" dirty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1030" name="Picture 6" descr="점프 투 스프링부트 - WikiDocs">
              <a:extLst>
                <a:ext uri="{FF2B5EF4-FFF2-40B4-BE49-F238E27FC236}">
                  <a16:creationId xmlns:a16="http://schemas.microsoft.com/office/drawing/2014/main" id="{D15E4177-DA1A-49F3-BFB3-F946AC84CC5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4416" y1="40000" x2="55195" y2="37250"/>
                          <a14:foregroundMark x1="55195" y1="37250" x2="53571" y2="30500"/>
                          <a14:foregroundMark x1="52597" y1="30500" x2="41234" y2="32250"/>
                          <a14:foregroundMark x1="38312" y1="30250" x2="32468" y2="45000"/>
                          <a14:foregroundMark x1="32468" y1="45000" x2="53896" y2="47750"/>
                          <a14:foregroundMark x1="53896" y1="47750" x2="64610" y2="37250"/>
                          <a14:foregroundMark x1="64610" y1="37250" x2="57468" y2="31500"/>
                          <a14:foregroundMark x1="66234" y1="42250" x2="53571" y2="51500"/>
                          <a14:foregroundMark x1="53571" y1="51500" x2="38961" y2="48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867" t="14611" r="14928" b="35806"/>
            <a:stretch/>
          </p:blipFill>
          <p:spPr bwMode="auto">
            <a:xfrm>
              <a:off x="1199088" y="5598320"/>
              <a:ext cx="461986" cy="423742"/>
            </a:xfrm>
            <a:prstGeom prst="rect">
              <a:avLst/>
            </a:prstGeom>
            <a:grpFill/>
            <a:ln w="19050">
              <a:noFill/>
            </a:ln>
          </p:spPr>
        </p:pic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A1A166FA-7634-4C0E-8DAB-DF40FAD4136B}"/>
              </a:ext>
            </a:extLst>
          </p:cNvPr>
          <p:cNvGrpSpPr/>
          <p:nvPr/>
        </p:nvGrpSpPr>
        <p:grpSpPr>
          <a:xfrm>
            <a:off x="2749648" y="5158578"/>
            <a:ext cx="920848" cy="1218356"/>
            <a:chOff x="3810950" y="5158578"/>
            <a:chExt cx="920848" cy="1218356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20AE78-96CD-421C-8853-FB9284D61EBD}"/>
                </a:ext>
              </a:extLst>
            </p:cNvPr>
            <p:cNvSpPr/>
            <p:nvPr/>
          </p:nvSpPr>
          <p:spPr>
            <a:xfrm>
              <a:off x="3810950" y="5456086"/>
              <a:ext cx="920848" cy="92084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300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altLang="ko-KR" sz="1300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altLang="ko-KR" sz="1300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en-US" altLang="ko-KR" sz="1300" dirty="0">
                  <a:solidFill>
                    <a:sysClr val="windowText" lastClr="000000"/>
                  </a:solidFill>
                </a:rPr>
                <a:t>Node.js RT</a:t>
              </a:r>
              <a:endParaRPr lang="ko-KR" altLang="en-US" sz="13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A0C1645F-6623-4089-AFBB-DBF5E437B963}"/>
                </a:ext>
              </a:extLst>
            </p:cNvPr>
            <p:cNvSpPr/>
            <p:nvPr/>
          </p:nvSpPr>
          <p:spPr>
            <a:xfrm>
              <a:off x="3810950" y="5158578"/>
              <a:ext cx="920848" cy="92084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ysClr val="windowText" lastClr="000000"/>
                  </a:solidFill>
                </a:rPr>
                <a:t>React FE</a:t>
              </a:r>
            </a:p>
            <a:p>
              <a:pPr algn="ctr"/>
              <a:endParaRPr lang="en-US" altLang="ko-KR" sz="1400" dirty="0">
                <a:solidFill>
                  <a:sysClr val="windowText" lastClr="000000"/>
                </a:solidFill>
              </a:endParaRPr>
            </a:p>
            <a:p>
              <a:pPr algn="ctr"/>
              <a:endParaRPr lang="ko-KR" altLang="en-US" sz="1400" dirty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68" name="Picture 6">
              <a:extLst>
                <a:ext uri="{FF2B5EF4-FFF2-40B4-BE49-F238E27FC236}">
                  <a16:creationId xmlns:a16="http://schemas.microsoft.com/office/drawing/2014/main" id="{BBA5A8BA-1B7B-40B2-8378-AB6BCD6265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782" t="-3739" r="-4782" b="-3739"/>
            <a:stretch/>
          </p:blipFill>
          <p:spPr bwMode="auto">
            <a:xfrm>
              <a:off x="3970459" y="5538789"/>
              <a:ext cx="601830" cy="513134"/>
            </a:xfrm>
            <a:prstGeom prst="rect">
              <a:avLst/>
            </a:prstGeom>
            <a:noFill/>
            <a:ln w="19050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607498C1-91B4-4C55-9AB6-CB3CE4CE863E}"/>
              </a:ext>
            </a:extLst>
          </p:cNvPr>
          <p:cNvGrpSpPr/>
          <p:nvPr/>
        </p:nvGrpSpPr>
        <p:grpSpPr>
          <a:xfrm>
            <a:off x="4335923" y="5158578"/>
            <a:ext cx="920848" cy="920848"/>
            <a:chOff x="6474251" y="5158578"/>
            <a:chExt cx="920848" cy="920848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4E5DCC4F-069E-47A6-8F74-576955F9BE14}"/>
                </a:ext>
              </a:extLst>
            </p:cNvPr>
            <p:cNvSpPr/>
            <p:nvPr/>
          </p:nvSpPr>
          <p:spPr>
            <a:xfrm>
              <a:off x="6474251" y="5158578"/>
              <a:ext cx="920848" cy="92084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ysClr val="windowText" lastClr="000000"/>
                  </a:solidFill>
                </a:rPr>
                <a:t>Web</a:t>
              </a:r>
            </a:p>
            <a:p>
              <a:pPr algn="ctr"/>
              <a:endParaRPr lang="en-US" altLang="ko-KR" sz="1400" dirty="0">
                <a:solidFill>
                  <a:sysClr val="windowText" lastClr="000000"/>
                </a:solidFill>
              </a:endParaRPr>
            </a:p>
            <a:p>
              <a:pPr algn="ctr"/>
              <a:endParaRPr lang="ko-KR" altLang="en-US" sz="1400" dirty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1" name="Picture 6">
              <a:extLst>
                <a:ext uri="{FF2B5EF4-FFF2-40B4-BE49-F238E27FC236}">
                  <a16:creationId xmlns:a16="http://schemas.microsoft.com/office/drawing/2014/main" id="{793D702F-B1FA-431F-8DA6-26A69A6528A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945" t="-3466" r="-3586" b="-7291"/>
            <a:stretch/>
          </p:blipFill>
          <p:spPr bwMode="auto">
            <a:xfrm>
              <a:off x="6719888" y="5565430"/>
              <a:ext cx="438150" cy="459852"/>
            </a:xfrm>
            <a:prstGeom prst="rect">
              <a:avLst/>
            </a:prstGeom>
            <a:grpFill/>
            <a:ln w="19050">
              <a:noFill/>
            </a:ln>
          </p:spPr>
        </p:pic>
      </p:grpSp>
      <p:sp>
        <p:nvSpPr>
          <p:cNvPr id="15" name="Cylinder 14">
            <a:extLst>
              <a:ext uri="{FF2B5EF4-FFF2-40B4-BE49-F238E27FC236}">
                <a16:creationId xmlns:a16="http://schemas.microsoft.com/office/drawing/2014/main" id="{39A11B30-604A-4F2C-9B04-8AD8BD98D355}"/>
              </a:ext>
            </a:extLst>
          </p:cNvPr>
          <p:cNvSpPr/>
          <p:nvPr/>
        </p:nvSpPr>
        <p:spPr>
          <a:xfrm>
            <a:off x="5753910" y="2402982"/>
            <a:ext cx="909580" cy="966466"/>
          </a:xfrm>
          <a:prstGeom prst="can">
            <a:avLst>
              <a:gd name="adj" fmla="val 27589"/>
            </a:avLst>
          </a:prstGeom>
          <a:solidFill>
            <a:schemeClr val="accent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F11CA4-C046-4870-94EB-D304A1D12F92}"/>
              </a:ext>
            </a:extLst>
          </p:cNvPr>
          <p:cNvSpPr/>
          <p:nvPr/>
        </p:nvSpPr>
        <p:spPr>
          <a:xfrm>
            <a:off x="754381" y="1497637"/>
            <a:ext cx="4502390" cy="256494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ED6BBFA-2FDD-443F-9C34-96AB2CD37547}"/>
              </a:ext>
            </a:extLst>
          </p:cNvPr>
          <p:cNvSpPr/>
          <p:nvPr/>
        </p:nvSpPr>
        <p:spPr>
          <a:xfrm>
            <a:off x="2493214" y="1875730"/>
            <a:ext cx="2579671" cy="202630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BC0C8C-FB43-45FE-A285-6D2CAD451CFA}"/>
              </a:ext>
            </a:extLst>
          </p:cNvPr>
          <p:cNvSpPr/>
          <p:nvPr/>
        </p:nvSpPr>
        <p:spPr>
          <a:xfrm>
            <a:off x="2690201" y="2553770"/>
            <a:ext cx="728565" cy="67022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ysClr val="windowText" lastClr="000000"/>
                </a:solidFill>
              </a:rPr>
              <a:t>DDS</a:t>
            </a:r>
          </a:p>
          <a:p>
            <a:pPr algn="ctr"/>
            <a:r>
              <a:rPr lang="en-US" altLang="ko-KR" sz="1200" dirty="0">
                <a:solidFill>
                  <a:sysClr val="windowText" lastClr="000000"/>
                </a:solidFill>
              </a:rPr>
              <a:t>Pub</a:t>
            </a:r>
            <a:endParaRPr lang="ko-KR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210FE65B-D329-46ED-BA78-1A49E04C7674}"/>
              </a:ext>
            </a:extLst>
          </p:cNvPr>
          <p:cNvSpPr/>
          <p:nvPr/>
        </p:nvSpPr>
        <p:spPr>
          <a:xfrm>
            <a:off x="3683192" y="2179656"/>
            <a:ext cx="199715" cy="1418458"/>
          </a:xfrm>
          <a:prstGeom prst="can">
            <a:avLst/>
          </a:prstGeom>
          <a:solidFill>
            <a:srgbClr val="FFCC66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1200" dirty="0">
                <a:solidFill>
                  <a:sysClr val="windowText" lastClr="000000"/>
                </a:solidFill>
              </a:rPr>
              <a:t>DDS Data Bus</a:t>
            </a:r>
            <a:endParaRPr lang="ko-KR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B434FF9-08F9-488F-9D60-863DDCA7189D}"/>
              </a:ext>
            </a:extLst>
          </p:cNvPr>
          <p:cNvSpPr/>
          <p:nvPr/>
        </p:nvSpPr>
        <p:spPr>
          <a:xfrm>
            <a:off x="917426" y="1874857"/>
            <a:ext cx="1412742" cy="2022718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F89D38E-18AF-4D34-896C-AEEAE61A0B68}"/>
              </a:ext>
            </a:extLst>
          </p:cNvPr>
          <p:cNvSpPr/>
          <p:nvPr/>
        </p:nvSpPr>
        <p:spPr>
          <a:xfrm>
            <a:off x="1104130" y="2522176"/>
            <a:ext cx="1039334" cy="72808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ysClr val="windowText" lastClr="000000"/>
                </a:solidFill>
              </a:rPr>
              <a:t>kube-apiserver</a:t>
            </a:r>
            <a:endParaRPr lang="ko-KR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3F525CA-0764-4B6A-8E2D-D1834C98593B}"/>
              </a:ext>
            </a:extLst>
          </p:cNvPr>
          <p:cNvSpPr/>
          <p:nvPr/>
        </p:nvSpPr>
        <p:spPr>
          <a:xfrm>
            <a:off x="4147332" y="2553770"/>
            <a:ext cx="728565" cy="670229"/>
          </a:xfrm>
          <a:prstGeom prst="rect">
            <a:avLst/>
          </a:prstGeom>
          <a:solidFill>
            <a:schemeClr val="tx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ysClr val="windowText" lastClr="000000"/>
                </a:solidFill>
              </a:rPr>
              <a:t>DDS</a:t>
            </a:r>
          </a:p>
          <a:p>
            <a:pPr algn="ctr"/>
            <a:r>
              <a:rPr lang="en-US" altLang="ko-KR" sz="1200" dirty="0">
                <a:solidFill>
                  <a:sysClr val="windowText" lastClr="000000"/>
                </a:solidFill>
              </a:rPr>
              <a:t>Sub</a:t>
            </a:r>
            <a:endParaRPr lang="ko-KR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D00EECC-36D5-4AE0-9BB8-13849FEA5F09}"/>
              </a:ext>
            </a:extLst>
          </p:cNvPr>
          <p:cNvSpPr txBox="1"/>
          <p:nvPr/>
        </p:nvSpPr>
        <p:spPr>
          <a:xfrm>
            <a:off x="2493214" y="1874857"/>
            <a:ext cx="179874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Worker Node Abstraction</a:t>
            </a:r>
            <a:endParaRPr lang="ko-KR" altLang="en-US" sz="12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4439A3C-7524-4FD3-9F91-07BF49F9DEDD}"/>
              </a:ext>
            </a:extLst>
          </p:cNvPr>
          <p:cNvSpPr txBox="1"/>
          <p:nvPr/>
        </p:nvSpPr>
        <p:spPr>
          <a:xfrm>
            <a:off x="917426" y="1874857"/>
            <a:ext cx="101792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Master Node</a:t>
            </a:r>
            <a:endParaRPr lang="ko-KR" altLang="en-US" sz="12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6D60515-C177-4C77-AC3E-17765FDFF0D4}"/>
              </a:ext>
            </a:extLst>
          </p:cNvPr>
          <p:cNvSpPr txBox="1"/>
          <p:nvPr/>
        </p:nvSpPr>
        <p:spPr>
          <a:xfrm>
            <a:off x="754380" y="1497637"/>
            <a:ext cx="13890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Kubernetes Cluster</a:t>
            </a:r>
            <a:endParaRPr lang="ko-KR" altLang="en-US" sz="12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12CFFE8-4F46-4154-9A5C-53F5359C19A5}"/>
              </a:ext>
            </a:extLst>
          </p:cNvPr>
          <p:cNvSpPr txBox="1"/>
          <p:nvPr/>
        </p:nvSpPr>
        <p:spPr>
          <a:xfrm>
            <a:off x="5996944" y="2359021"/>
            <a:ext cx="423514" cy="338554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DB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pic>
        <p:nvPicPr>
          <p:cNvPr id="1026" name="Picture 2" descr="PostgreSQL - 위키백과, 우리 모두의 백과사전">
            <a:extLst>
              <a:ext uri="{FF2B5EF4-FFF2-40B4-BE49-F238E27FC236}">
                <a16:creationId xmlns:a16="http://schemas.microsoft.com/office/drawing/2014/main" id="{0359E514-5CDD-4CC4-8B06-826A8E625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6941" y="2813272"/>
            <a:ext cx="423518" cy="436752"/>
          </a:xfrm>
          <a:prstGeom prst="rect">
            <a:avLst/>
          </a:prstGeom>
          <a:noFill/>
          <a:ln w="190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Kubernetes] 쿠버네티스 설치하기 (3) - Creating a cluster with kubeadm">
            <a:extLst>
              <a:ext uri="{FF2B5EF4-FFF2-40B4-BE49-F238E27FC236}">
                <a16:creationId xmlns:a16="http://schemas.microsoft.com/office/drawing/2014/main" id="{8FAF2AA3-4B61-40ED-9A11-30D13EEFB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724" y="1252242"/>
            <a:ext cx="498347" cy="568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4" name="Group 93">
            <a:extLst>
              <a:ext uri="{FF2B5EF4-FFF2-40B4-BE49-F238E27FC236}">
                <a16:creationId xmlns:a16="http://schemas.microsoft.com/office/drawing/2014/main" id="{7B80AF91-7DB0-4109-A93C-99ED6B4DCE9B}"/>
              </a:ext>
            </a:extLst>
          </p:cNvPr>
          <p:cNvGrpSpPr/>
          <p:nvPr/>
        </p:nvGrpSpPr>
        <p:grpSpPr>
          <a:xfrm>
            <a:off x="3418766" y="2886215"/>
            <a:ext cx="2335144" cy="2670"/>
            <a:chOff x="3418766" y="2886215"/>
            <a:chExt cx="2335144" cy="2670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16DC25C-6B66-45DC-86AE-56780C8F0384}"/>
                </a:ext>
              </a:extLst>
            </p:cNvPr>
            <p:cNvCxnSpPr>
              <a:cxnSpLocks/>
              <a:stCxn id="5" idx="3"/>
              <a:endCxn id="6" idx="2"/>
            </p:cNvCxnSpPr>
            <p:nvPr/>
          </p:nvCxnSpPr>
          <p:spPr>
            <a:xfrm>
              <a:off x="3418766" y="2888885"/>
              <a:ext cx="264425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AF391133-9B7C-414C-B55E-422636FDCD23}"/>
                </a:ext>
              </a:extLst>
            </p:cNvPr>
            <p:cNvCxnSpPr>
              <a:cxnSpLocks/>
              <a:stCxn id="6" idx="4"/>
              <a:endCxn id="29" idx="1"/>
            </p:cNvCxnSpPr>
            <p:nvPr/>
          </p:nvCxnSpPr>
          <p:spPr>
            <a:xfrm>
              <a:off x="3882907" y="2888885"/>
              <a:ext cx="264425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6237A93B-4EB4-4935-8E36-33C5B542E051}"/>
                </a:ext>
              </a:extLst>
            </p:cNvPr>
            <p:cNvCxnSpPr>
              <a:stCxn id="29" idx="3"/>
              <a:endCxn id="15" idx="2"/>
            </p:cNvCxnSpPr>
            <p:nvPr/>
          </p:nvCxnSpPr>
          <p:spPr>
            <a:xfrm flipV="1">
              <a:off x="4875897" y="2886215"/>
              <a:ext cx="878013" cy="267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B3D4F201-A91F-4CF6-9AD5-6A2F7E02F581}"/>
              </a:ext>
            </a:extLst>
          </p:cNvPr>
          <p:cNvGrpSpPr/>
          <p:nvPr/>
        </p:nvGrpSpPr>
        <p:grpSpPr>
          <a:xfrm>
            <a:off x="1623796" y="3250256"/>
            <a:ext cx="4584903" cy="1908323"/>
            <a:chOff x="1623796" y="3250256"/>
            <a:chExt cx="4584903" cy="1908323"/>
          </a:xfrm>
        </p:grpSpPr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BCE49D66-D9E6-4505-9CDF-C61C0A2518FA}"/>
                </a:ext>
              </a:extLst>
            </p:cNvPr>
            <p:cNvCxnSpPr>
              <a:cxnSpLocks/>
              <a:stCxn id="10" idx="0"/>
              <a:endCxn id="19" idx="2"/>
            </p:cNvCxnSpPr>
            <p:nvPr/>
          </p:nvCxnSpPr>
          <p:spPr>
            <a:xfrm flipV="1">
              <a:off x="1623797" y="3250256"/>
              <a:ext cx="0" cy="1908322"/>
            </a:xfrm>
            <a:prstGeom prst="straightConnector1">
              <a:avLst/>
            </a:prstGeom>
            <a:ln w="38100">
              <a:solidFill>
                <a:srgbClr val="7030A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ctor: Elbow 78">
              <a:extLst>
                <a:ext uri="{FF2B5EF4-FFF2-40B4-BE49-F238E27FC236}">
                  <a16:creationId xmlns:a16="http://schemas.microsoft.com/office/drawing/2014/main" id="{ECC970F0-5518-4249-A273-D18276A9D5B3}"/>
                </a:ext>
              </a:extLst>
            </p:cNvPr>
            <p:cNvCxnSpPr>
              <a:cxnSpLocks/>
              <a:stCxn id="10" idx="0"/>
              <a:endCxn id="15" idx="3"/>
            </p:cNvCxnSpPr>
            <p:nvPr/>
          </p:nvCxnSpPr>
          <p:spPr>
            <a:xfrm rot="5400000" flipH="1" flipV="1">
              <a:off x="3021683" y="1971562"/>
              <a:ext cx="1789130" cy="4584903"/>
            </a:xfrm>
            <a:prstGeom prst="bentConnector3">
              <a:avLst>
                <a:gd name="adj1" fmla="val 32137"/>
              </a:avLst>
            </a:prstGeom>
            <a:ln w="38100">
              <a:solidFill>
                <a:srgbClr val="7030A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E08FD7E1-740A-4AC0-9530-0C7396E13764}"/>
              </a:ext>
            </a:extLst>
          </p:cNvPr>
          <p:cNvCxnSpPr>
            <a:cxnSpLocks/>
            <a:stCxn id="10" idx="3"/>
            <a:endCxn id="67" idx="1"/>
          </p:cNvCxnSpPr>
          <p:nvPr/>
        </p:nvCxnSpPr>
        <p:spPr>
          <a:xfrm>
            <a:off x="2084221" y="5619002"/>
            <a:ext cx="665427" cy="0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304CFEF4-3484-4067-B87D-21C859682666}"/>
              </a:ext>
            </a:extLst>
          </p:cNvPr>
          <p:cNvCxnSpPr>
            <a:stCxn id="67" idx="3"/>
            <a:endCxn id="70" idx="1"/>
          </p:cNvCxnSpPr>
          <p:nvPr/>
        </p:nvCxnSpPr>
        <p:spPr>
          <a:xfrm>
            <a:off x="3670496" y="5619002"/>
            <a:ext cx="665427" cy="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45D43053-8D3F-44EC-B672-B457A9976F94}"/>
              </a:ext>
            </a:extLst>
          </p:cNvPr>
          <p:cNvSpPr txBox="1"/>
          <p:nvPr/>
        </p:nvSpPr>
        <p:spPr>
          <a:xfrm>
            <a:off x="5266989" y="251882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C00000"/>
                </a:solidFill>
              </a:rPr>
              <a:t>①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781EFBE-405E-402A-A0FD-EE652F651E48}"/>
              </a:ext>
            </a:extLst>
          </p:cNvPr>
          <p:cNvSpPr txBox="1"/>
          <p:nvPr/>
        </p:nvSpPr>
        <p:spPr>
          <a:xfrm>
            <a:off x="1623795" y="423260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7030A0"/>
                </a:solidFill>
              </a:rPr>
              <a:t>④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8E57013A-3C3D-4A88-BA66-CEE6861F01D9}"/>
              </a:ext>
            </a:extLst>
          </p:cNvPr>
          <p:cNvSpPr txBox="1"/>
          <p:nvPr/>
        </p:nvSpPr>
        <p:spPr>
          <a:xfrm>
            <a:off x="2206156" y="525237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accent4">
                    <a:lumMod val="50000"/>
                  </a:schemeClr>
                </a:solidFill>
              </a:rPr>
              <a:t>③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D1E1636-174C-4863-86CF-EFC042FE6E2D}"/>
              </a:ext>
            </a:extLst>
          </p:cNvPr>
          <p:cNvSpPr txBox="1"/>
          <p:nvPr/>
        </p:nvSpPr>
        <p:spPr>
          <a:xfrm>
            <a:off x="3795460" y="525237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②</a:t>
            </a:r>
          </a:p>
        </p:txBody>
      </p:sp>
      <p:pic>
        <p:nvPicPr>
          <p:cNvPr id="1036" name="Picture 12" descr="OpenDDS® Middleware | Object Computing, Inc.">
            <a:extLst>
              <a:ext uri="{FF2B5EF4-FFF2-40B4-BE49-F238E27FC236}">
                <a16:creationId xmlns:a16="http://schemas.microsoft.com/office/drawing/2014/main" id="{36F66B26-2E29-4F12-855B-7A091C21B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754" y="3361135"/>
            <a:ext cx="508956" cy="497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5" name="Table 105">
            <a:extLst>
              <a:ext uri="{FF2B5EF4-FFF2-40B4-BE49-F238E27FC236}">
                <a16:creationId xmlns:a16="http://schemas.microsoft.com/office/drawing/2014/main" id="{7DBFEB71-27CF-4137-9CC7-CF1062CD05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870835"/>
              </p:ext>
            </p:extLst>
          </p:nvPr>
        </p:nvGraphicFramePr>
        <p:xfrm>
          <a:off x="7100333" y="3153346"/>
          <a:ext cx="4684038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906">
                  <a:extLst>
                    <a:ext uri="{9D8B030D-6E8A-4147-A177-3AD203B41FA5}">
                      <a16:colId xmlns:a16="http://schemas.microsoft.com/office/drawing/2014/main" val="641397549"/>
                    </a:ext>
                  </a:extLst>
                </a:gridCol>
                <a:gridCol w="4356132">
                  <a:extLst>
                    <a:ext uri="{9D8B030D-6E8A-4147-A177-3AD203B41FA5}">
                      <a16:colId xmlns:a16="http://schemas.microsoft.com/office/drawing/2014/main" val="12844966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dirty="0">
                          <a:solidFill>
                            <a:srgbClr val="C00000"/>
                          </a:solidFill>
                        </a:rPr>
                        <a:t>①</a:t>
                      </a:r>
                      <a:endParaRPr lang="en-US" altLang="ko-KR" sz="1800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>
                          <a:solidFill>
                            <a:srgbClr val="C00000"/>
                          </a:solidFill>
                        </a:rPr>
                        <a:t>DDS Publish-Subscribe</a:t>
                      </a:r>
                    </a:p>
                    <a:p>
                      <a:r>
                        <a:rPr lang="en-US" altLang="ko-KR" sz="1400" b="1" dirty="0">
                          <a:solidFill>
                            <a:srgbClr val="C00000"/>
                          </a:solidFill>
                        </a:rPr>
                        <a:t>Insert Subscribed Data to DB Table</a:t>
                      </a:r>
                      <a:endParaRPr lang="ko-KR" altLang="en-US" sz="1400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6809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②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Frontend URI</a:t>
                      </a:r>
                    </a:p>
                    <a:p>
                      <a:pPr latinLnBrk="1"/>
                      <a:r>
                        <a:rPr lang="en-US" altLang="ko-KR" sz="1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&lt;</a:t>
                      </a:r>
                      <a:r>
                        <a:rPr lang="en-US" altLang="ko-KR" sz="14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ip</a:t>
                      </a:r>
                      <a:r>
                        <a:rPr lang="en-US" altLang="ko-KR" sz="1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&gt;:&lt;port&gt;</a:t>
                      </a:r>
                    </a:p>
                    <a:p>
                      <a:pPr latinLnBrk="1"/>
                      <a:r>
                        <a:rPr lang="en-US" altLang="ko-KR" sz="1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&lt;</a:t>
                      </a:r>
                      <a:r>
                        <a:rPr lang="en-US" altLang="ko-KR" sz="14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ip</a:t>
                      </a:r>
                      <a:r>
                        <a:rPr lang="en-US" altLang="ko-KR" sz="1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&gt;:&lt;port&gt;/</a:t>
                      </a:r>
                      <a:r>
                        <a:rPr lang="en-US" altLang="ko-KR" sz="14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datas</a:t>
                      </a:r>
                      <a:r>
                        <a:rPr lang="en-US" altLang="ko-KR" sz="1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[/&lt;id&gt;]</a:t>
                      </a:r>
                    </a:p>
                    <a:p>
                      <a:pPr latinLnBrk="1"/>
                      <a:r>
                        <a:rPr lang="en-US" altLang="ko-KR" sz="1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&lt;</a:t>
                      </a:r>
                      <a:r>
                        <a:rPr lang="en-US" altLang="ko-KR" sz="14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ip</a:t>
                      </a:r>
                      <a:r>
                        <a:rPr lang="en-US" altLang="ko-KR" sz="1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&gt;:&lt;port&gt;/</a:t>
                      </a:r>
                      <a:r>
                        <a:rPr lang="en-US" altLang="ko-KR" sz="14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infos</a:t>
                      </a:r>
                      <a:r>
                        <a:rPr lang="en-US" altLang="ko-KR" sz="1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[/&lt;</a:t>
                      </a:r>
                      <a:r>
                        <a:rPr lang="en-US" altLang="ko-KR" sz="14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pod_uid</a:t>
                      </a:r>
                      <a:r>
                        <a:rPr lang="en-US" altLang="ko-KR" sz="1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&gt;]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3378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③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Backend API</a:t>
                      </a:r>
                    </a:p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&lt;</a:t>
                      </a:r>
                      <a:r>
                        <a:rPr lang="en-US" altLang="ko-KR" sz="1400" b="1" dirty="0" err="1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ip</a:t>
                      </a:r>
                      <a:r>
                        <a:rPr lang="en-US" altLang="ko-KR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&gt;:&lt;port&gt;/k8s/&lt;namespace&gt;/get/pods</a:t>
                      </a:r>
                    </a:p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&lt;</a:t>
                      </a:r>
                      <a:r>
                        <a:rPr lang="en-US" altLang="ko-KR" sz="1400" b="1" dirty="0" err="1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ip</a:t>
                      </a:r>
                      <a:r>
                        <a:rPr lang="en-US" altLang="ko-KR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&gt;:&lt;port&gt;/k8s/&lt;namespace&gt;/log/pods/&lt;</a:t>
                      </a:r>
                      <a:r>
                        <a:rPr lang="en-US" altLang="ko-KR" sz="1400" b="1" dirty="0" err="1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podName</a:t>
                      </a:r>
                      <a:r>
                        <a:rPr lang="en-US" altLang="ko-KR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&gt;</a:t>
                      </a:r>
                    </a:p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&lt;</a:t>
                      </a:r>
                      <a:r>
                        <a:rPr lang="en-US" altLang="ko-KR" sz="1400" b="1" dirty="0" err="1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ip</a:t>
                      </a:r>
                      <a:r>
                        <a:rPr lang="en-US" altLang="ko-KR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&gt;:&lt;port&gt;/</a:t>
                      </a:r>
                      <a:r>
                        <a:rPr lang="en-US" altLang="ko-KR" sz="1400" b="1" dirty="0" err="1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db</a:t>
                      </a:r>
                      <a:r>
                        <a:rPr lang="en-US" altLang="ko-KR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[/&lt;id&gt;]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200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dirty="0">
                          <a:solidFill>
                            <a:srgbClr val="7030A0"/>
                          </a:solidFill>
                        </a:rPr>
                        <a:t>④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7030A0"/>
                          </a:solidFill>
                        </a:rPr>
                        <a:t>Access to Kubernetes Cluster using Kubernetes API</a:t>
                      </a:r>
                    </a:p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rgbClr val="7030A0"/>
                          </a:solidFill>
                        </a:rPr>
                        <a:t>Access to Database using JPA</a:t>
                      </a:r>
                      <a:endParaRPr lang="ko-KR" altLang="en-US" sz="140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667506"/>
                  </a:ext>
                </a:extLst>
              </a:tr>
            </a:tbl>
          </a:graphicData>
        </a:graphic>
      </p:graphicFrame>
      <p:sp>
        <p:nvSpPr>
          <p:cNvPr id="106" name="TextBox 105">
            <a:extLst>
              <a:ext uri="{FF2B5EF4-FFF2-40B4-BE49-F238E27FC236}">
                <a16:creationId xmlns:a16="http://schemas.microsoft.com/office/drawing/2014/main" id="{47AD9D9B-1A8C-4840-9B62-D854B4F1DC59}"/>
              </a:ext>
            </a:extLst>
          </p:cNvPr>
          <p:cNvSpPr txBox="1"/>
          <p:nvPr/>
        </p:nvSpPr>
        <p:spPr>
          <a:xfrm>
            <a:off x="8575480" y="6079426"/>
            <a:ext cx="1733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&lt;Data, API flow&gt;</a:t>
            </a:r>
            <a:endParaRPr lang="ko-KR" altLang="en-US" dirty="0"/>
          </a:p>
        </p:txBody>
      </p:sp>
      <p:graphicFrame>
        <p:nvGraphicFramePr>
          <p:cNvPr id="107" name="Table 107">
            <a:extLst>
              <a:ext uri="{FF2B5EF4-FFF2-40B4-BE49-F238E27FC236}">
                <a16:creationId xmlns:a16="http://schemas.microsoft.com/office/drawing/2014/main" id="{71A9E7D8-4708-4080-AAB2-90560EAAB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6562095"/>
              </p:ext>
            </p:extLst>
          </p:nvPr>
        </p:nvGraphicFramePr>
        <p:xfrm>
          <a:off x="7100330" y="1085249"/>
          <a:ext cx="4684037" cy="1667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056">
                  <a:extLst>
                    <a:ext uri="{9D8B030D-6E8A-4147-A177-3AD203B41FA5}">
                      <a16:colId xmlns:a16="http://schemas.microsoft.com/office/drawing/2014/main" val="4050709940"/>
                    </a:ext>
                  </a:extLst>
                </a:gridCol>
                <a:gridCol w="949911">
                  <a:extLst>
                    <a:ext uri="{9D8B030D-6E8A-4147-A177-3AD203B41FA5}">
                      <a16:colId xmlns:a16="http://schemas.microsoft.com/office/drawing/2014/main" val="3570923142"/>
                    </a:ext>
                  </a:extLst>
                </a:gridCol>
                <a:gridCol w="1441456">
                  <a:extLst>
                    <a:ext uri="{9D8B030D-6E8A-4147-A177-3AD203B41FA5}">
                      <a16:colId xmlns:a16="http://schemas.microsoft.com/office/drawing/2014/main" val="2762947272"/>
                    </a:ext>
                  </a:extLst>
                </a:gridCol>
                <a:gridCol w="936807">
                  <a:extLst>
                    <a:ext uri="{9D8B030D-6E8A-4147-A177-3AD203B41FA5}">
                      <a16:colId xmlns:a16="http://schemas.microsoft.com/office/drawing/2014/main" val="2893412012"/>
                    </a:ext>
                  </a:extLst>
                </a:gridCol>
                <a:gridCol w="936807">
                  <a:extLst>
                    <a:ext uri="{9D8B030D-6E8A-4147-A177-3AD203B41FA5}">
                      <a16:colId xmlns:a16="http://schemas.microsoft.com/office/drawing/2014/main" val="905423877"/>
                    </a:ext>
                  </a:extLst>
                </a:gridCol>
              </a:tblGrid>
              <a:tr h="2260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id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aliasName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description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/>
                        <a:t>mRID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name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220135"/>
                  </a:ext>
                </a:extLst>
              </a:tr>
              <a:tr h="2260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…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…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…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…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…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775664"/>
                  </a:ext>
                </a:extLst>
              </a:tr>
              <a:tr h="3222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FRTU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This is a Recloser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PIN-0210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RA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4324349"/>
                  </a:ext>
                </a:extLst>
              </a:tr>
              <a:tr h="284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FRTU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This is a Recloser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PIN-0210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RA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475278"/>
                  </a:ext>
                </a:extLst>
              </a:tr>
              <a:tr h="284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FRTU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This is a Recloser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PIN-0210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RA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8889323"/>
                  </a:ext>
                </a:extLst>
              </a:tr>
              <a:tr h="2260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…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…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…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…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…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76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535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2A9303-44B9-E4F2-24A8-B05E2E92B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Implementation Detail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0AA95A-2EA7-1575-3ED4-D7635C91E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2" y="4174821"/>
            <a:ext cx="10283372" cy="1282492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Technology Used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Implementation Scenarios</a:t>
            </a:r>
          </a:p>
        </p:txBody>
      </p:sp>
    </p:spTree>
    <p:extLst>
      <p:ext uri="{BB962C8B-B14F-4D97-AF65-F5344CB8AC3E}">
        <p14:creationId xmlns:p14="http://schemas.microsoft.com/office/powerpoint/2010/main" val="2013367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C98D3-F8E8-4027-818F-78AE9A7A2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Backend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4C840-187F-47AD-81E9-E98B72485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Spring</a:t>
            </a:r>
          </a:p>
          <a:p>
            <a:pPr lvl="1"/>
            <a:r>
              <a:rPr lang="en-US" altLang="ko-KR" dirty="0"/>
              <a:t>Java </a:t>
            </a:r>
            <a:r>
              <a:rPr lang="ko-KR" altLang="en-US" dirty="0"/>
              <a:t>애플리케이션 개발을 편하게 해주는 오픈소스 웹 프레임워크</a:t>
            </a:r>
            <a:endParaRPr lang="en-US" altLang="ko-KR" dirty="0"/>
          </a:p>
          <a:p>
            <a:r>
              <a:rPr lang="en-US" altLang="ko-KR" dirty="0"/>
              <a:t>Spring Boot</a:t>
            </a:r>
          </a:p>
          <a:p>
            <a:pPr lvl="1"/>
            <a:r>
              <a:rPr lang="ko-KR" altLang="en-US" dirty="0"/>
              <a:t>스프링 초기설정을 간편하게 처리해주는 별도의 프레임워크</a:t>
            </a:r>
            <a:endParaRPr lang="en-US" altLang="ko-KR" dirty="0"/>
          </a:p>
          <a:p>
            <a:r>
              <a:rPr lang="en-US" altLang="ko-KR" dirty="0"/>
              <a:t>JPA</a:t>
            </a:r>
            <a:r>
              <a:rPr lang="en-US" altLang="ko-KR" sz="1800" dirty="0"/>
              <a:t>(Java Persistence API)</a:t>
            </a:r>
          </a:p>
          <a:p>
            <a:pPr lvl="1"/>
            <a:r>
              <a:rPr lang="ko-KR" altLang="en-US" dirty="0"/>
              <a:t>자바 애플리케이션에서 </a:t>
            </a:r>
            <a:r>
              <a:rPr lang="en-US" altLang="ko-KR" dirty="0"/>
              <a:t>RDB</a:t>
            </a:r>
            <a:r>
              <a:rPr lang="ko-KR" altLang="en-US" dirty="0"/>
              <a:t>를 사용하는 방식을 정의한 인터페이스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  <a:p>
            <a:r>
              <a:rPr lang="en-US" altLang="ko-KR" dirty="0"/>
              <a:t>Spring Data JPA</a:t>
            </a:r>
          </a:p>
          <a:p>
            <a:pPr lvl="1"/>
            <a:r>
              <a:rPr lang="en-US" altLang="ko-KR" dirty="0"/>
              <a:t>JPA</a:t>
            </a:r>
            <a:r>
              <a:rPr lang="ko-KR" altLang="en-US" dirty="0"/>
              <a:t>를 사용하기 편하도록 만들어 놓은 모듈</a:t>
            </a:r>
            <a:endParaRPr lang="en-US" altLang="ko-KR" dirty="0"/>
          </a:p>
          <a:p>
            <a:r>
              <a:rPr lang="en-US" altLang="ko-KR" dirty="0"/>
              <a:t>Kubernetes API</a:t>
            </a:r>
          </a:p>
          <a:p>
            <a:pPr lvl="1"/>
            <a:r>
              <a:rPr lang="ko-KR" altLang="en-US" dirty="0" err="1"/>
              <a:t>쿠버네티스의</a:t>
            </a:r>
            <a:r>
              <a:rPr lang="ko-KR" altLang="en-US" dirty="0"/>
              <a:t> </a:t>
            </a:r>
            <a:r>
              <a:rPr lang="en-US" altLang="ko-KR" dirty="0" err="1"/>
              <a:t>kube-apiserver</a:t>
            </a:r>
            <a:r>
              <a:rPr lang="ko-KR" altLang="en-US" dirty="0"/>
              <a:t>와 통신하기 위한 </a:t>
            </a:r>
            <a:r>
              <a:rPr lang="en-US" altLang="ko-KR" dirty="0"/>
              <a:t>HTTP API</a:t>
            </a:r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F9363-CB87-46C4-8550-65F15E79A8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</a:t>
            </a:fld>
            <a:endParaRPr lang="ko-KR" alt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BC3038D-FFF5-4D61-A0D0-8060F0A90B56}"/>
              </a:ext>
            </a:extLst>
          </p:cNvPr>
          <p:cNvGrpSpPr/>
          <p:nvPr/>
        </p:nvGrpSpPr>
        <p:grpSpPr>
          <a:xfrm>
            <a:off x="9884353" y="2152928"/>
            <a:ext cx="1857111" cy="4113946"/>
            <a:chOff x="9798628" y="2171978"/>
            <a:chExt cx="1857111" cy="4113946"/>
          </a:xfrm>
        </p:grpSpPr>
        <p:sp>
          <p:nvSpPr>
            <p:cNvPr id="6" name="Cylinder 5">
              <a:extLst>
                <a:ext uri="{FF2B5EF4-FFF2-40B4-BE49-F238E27FC236}">
                  <a16:creationId xmlns:a16="http://schemas.microsoft.com/office/drawing/2014/main" id="{47EF657C-E6CA-4776-86D2-E8983A1F1670}"/>
                </a:ext>
              </a:extLst>
            </p:cNvPr>
            <p:cNvSpPr/>
            <p:nvPr/>
          </p:nvSpPr>
          <p:spPr>
            <a:xfrm>
              <a:off x="9871969" y="5088813"/>
              <a:ext cx="1710431" cy="805026"/>
            </a:xfrm>
            <a:prstGeom prst="can">
              <a:avLst>
                <a:gd name="adj" fmla="val 3131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RDB</a:t>
              </a:r>
              <a:endParaRPr lang="ko-KR" alt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0C783E4-A600-4EC7-893A-70048A54A172}"/>
                </a:ext>
              </a:extLst>
            </p:cNvPr>
            <p:cNvSpPr/>
            <p:nvPr/>
          </p:nvSpPr>
          <p:spPr>
            <a:xfrm>
              <a:off x="9871969" y="4365626"/>
              <a:ext cx="1710431" cy="4445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JDBC</a:t>
              </a:r>
              <a:endParaRPr lang="ko-KR" alt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7C502DB-C6EA-42F3-B12F-E9EF367E9080}"/>
                </a:ext>
              </a:extLst>
            </p:cNvPr>
            <p:cNvSpPr/>
            <p:nvPr/>
          </p:nvSpPr>
          <p:spPr>
            <a:xfrm>
              <a:off x="9871969" y="3921126"/>
              <a:ext cx="1710431" cy="4445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Hibernate</a:t>
              </a:r>
              <a:endParaRPr lang="ko-KR" alt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FFB8F4-4442-4F41-8EF4-A25710A99273}"/>
                </a:ext>
              </a:extLst>
            </p:cNvPr>
            <p:cNvSpPr/>
            <p:nvPr/>
          </p:nvSpPr>
          <p:spPr>
            <a:xfrm>
              <a:off x="9871969" y="3476626"/>
              <a:ext cx="1710431" cy="444500"/>
            </a:xfrm>
            <a:prstGeom prst="rect">
              <a:avLst/>
            </a:prstGeom>
            <a:solidFill>
              <a:srgbClr val="FFCC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JPA</a:t>
              </a:r>
              <a:endParaRPr lang="ko-KR" alt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CDA899-BFDA-43FA-AF11-15A3C8B7825C}"/>
                </a:ext>
              </a:extLst>
            </p:cNvPr>
            <p:cNvSpPr/>
            <p:nvPr/>
          </p:nvSpPr>
          <p:spPr>
            <a:xfrm>
              <a:off x="9871969" y="3032126"/>
              <a:ext cx="1710431" cy="4445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Spring Data JPA</a:t>
              </a:r>
              <a:endParaRPr lang="ko-KR" alt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186EFDF-EB42-4315-932E-84B3B9866C52}"/>
                </a:ext>
              </a:extLst>
            </p:cNvPr>
            <p:cNvSpPr/>
            <p:nvPr/>
          </p:nvSpPr>
          <p:spPr>
            <a:xfrm>
              <a:off x="9871969" y="2171978"/>
              <a:ext cx="1710431" cy="444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Application</a:t>
              </a:r>
              <a:endParaRPr lang="ko-KR" altLang="en-US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8677F4ED-3FB0-4F2E-AD90-7582A03F79EB}"/>
                </a:ext>
              </a:extLst>
            </p:cNvPr>
            <p:cNvCxnSpPr>
              <a:stCxn id="11" idx="2"/>
              <a:endCxn id="10" idx="0"/>
            </p:cNvCxnSpPr>
            <p:nvPr/>
          </p:nvCxnSpPr>
          <p:spPr>
            <a:xfrm>
              <a:off x="10727185" y="2616478"/>
              <a:ext cx="0" cy="41564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2476BEF-8AA9-4F33-9593-FD19FB62553A}"/>
                </a:ext>
              </a:extLst>
            </p:cNvPr>
            <p:cNvCxnSpPr>
              <a:stCxn id="7" idx="2"/>
              <a:endCxn id="6" idx="1"/>
            </p:cNvCxnSpPr>
            <p:nvPr/>
          </p:nvCxnSpPr>
          <p:spPr>
            <a:xfrm>
              <a:off x="10727185" y="4810126"/>
              <a:ext cx="0" cy="278687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20A76F-285A-47E9-9569-45861C5490F4}"/>
                </a:ext>
              </a:extLst>
            </p:cNvPr>
            <p:cNvSpPr txBox="1"/>
            <p:nvPr/>
          </p:nvSpPr>
          <p:spPr>
            <a:xfrm>
              <a:off x="9798628" y="5916592"/>
              <a:ext cx="18571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&lt;Spring Data JPA&gt;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088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pin_2021_ppt">
  <a:themeElements>
    <a:clrScheme name="PIN">
      <a:dk1>
        <a:srgbClr val="000000"/>
      </a:dk1>
      <a:lt1>
        <a:srgbClr val="FFFFFF"/>
      </a:lt1>
      <a:dk2>
        <a:srgbClr val="E7DEC9"/>
      </a:dk2>
      <a:lt2>
        <a:srgbClr val="4F271C"/>
      </a:lt2>
      <a:accent1>
        <a:srgbClr val="0070C0"/>
      </a:accent1>
      <a:accent2>
        <a:srgbClr val="FF6600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00B050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rgbClr val="C00000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in_2021_ppt" id="{EB83E558-6886-420A-92E9-8461A419A075}" vid="{3C2D6CF5-FF57-4EEC-AACE-B2656DF28C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pin_2021_ppt</Template>
  <TotalTime>12612</TotalTime>
  <Words>1379</Words>
  <Application>Microsoft Office PowerPoint</Application>
  <PresentationFormat>Widescreen</PresentationFormat>
  <Paragraphs>390</Paragraphs>
  <Slides>29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HY헤드라인M</vt:lpstr>
      <vt:lpstr>맑은 고딕</vt:lpstr>
      <vt:lpstr>Arial</vt:lpstr>
      <vt:lpstr>Calibri</vt:lpstr>
      <vt:lpstr>pin_2021_ppt</vt:lpstr>
      <vt:lpstr>Kubernetes Application Web Viewer 구현</vt:lpstr>
      <vt:lpstr>Table of Contents</vt:lpstr>
      <vt:lpstr>Implementation Objective</vt:lpstr>
      <vt:lpstr>Glossary (1/2)</vt:lpstr>
      <vt:lpstr>Glossary (2/2)</vt:lpstr>
      <vt:lpstr>Topic</vt:lpstr>
      <vt:lpstr>Architecture</vt:lpstr>
      <vt:lpstr>Implementation Detail</vt:lpstr>
      <vt:lpstr>Backend</vt:lpstr>
      <vt:lpstr>Frontend</vt:lpstr>
      <vt:lpstr>Implementation Detail</vt:lpstr>
      <vt:lpstr>Implementation Detail</vt:lpstr>
      <vt:lpstr>Implementation Detail</vt:lpstr>
      <vt:lpstr>Implementation Detail</vt:lpstr>
      <vt:lpstr>Implementation Detail</vt:lpstr>
      <vt:lpstr>Implementation Detail</vt:lpstr>
      <vt:lpstr>Implementation Detail</vt:lpstr>
      <vt:lpstr>Final Thoughts</vt:lpstr>
      <vt:lpstr>Final Thoughts</vt:lpstr>
      <vt:lpstr>PoC</vt:lpstr>
      <vt:lpstr>PoC</vt:lpstr>
      <vt:lpstr>PowerPoint Presentation</vt:lpstr>
      <vt:lpstr>Technology Used</vt:lpstr>
      <vt:lpstr>BE: Spring/Spring Boot</vt:lpstr>
      <vt:lpstr>BE: Spring Data JPA</vt:lpstr>
      <vt:lpstr>BE: Kubernetes API</vt:lpstr>
      <vt:lpstr>FE: SPA</vt:lpstr>
      <vt:lpstr>FE: React</vt:lpstr>
      <vt:lpstr>FE: Node.js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김영현</dc:creator>
  <cp:lastModifiedBy>PinKimbob</cp:lastModifiedBy>
  <cp:revision>430</cp:revision>
  <dcterms:created xsi:type="dcterms:W3CDTF">2022-04-01T01:27:21Z</dcterms:created>
  <dcterms:modified xsi:type="dcterms:W3CDTF">2023-08-21T04:36:38Z</dcterms:modified>
</cp:coreProperties>
</file>

<file path=docProps/thumbnail.jpeg>
</file>